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33"/>
  </p:notesMasterIdLst>
  <p:handoutMasterIdLst>
    <p:handoutMasterId r:id="rId34"/>
  </p:handoutMasterIdLst>
  <p:sldIdLst>
    <p:sldId id="310" r:id="rId5"/>
    <p:sldId id="311" r:id="rId6"/>
    <p:sldId id="312" r:id="rId7"/>
    <p:sldId id="313" r:id="rId8"/>
    <p:sldId id="314" r:id="rId9"/>
    <p:sldId id="315" r:id="rId10"/>
    <p:sldId id="316" r:id="rId11"/>
    <p:sldId id="317" r:id="rId12"/>
    <p:sldId id="318" r:id="rId13"/>
    <p:sldId id="319" r:id="rId14"/>
    <p:sldId id="320" r:id="rId15"/>
    <p:sldId id="321" r:id="rId16"/>
    <p:sldId id="322" r:id="rId17"/>
    <p:sldId id="323" r:id="rId18"/>
    <p:sldId id="324" r:id="rId19"/>
    <p:sldId id="325" r:id="rId20"/>
    <p:sldId id="326" r:id="rId21"/>
    <p:sldId id="327" r:id="rId22"/>
    <p:sldId id="328" r:id="rId23"/>
    <p:sldId id="329" r:id="rId24"/>
    <p:sldId id="359" r:id="rId25"/>
    <p:sldId id="360" r:id="rId26"/>
    <p:sldId id="331" r:id="rId27"/>
    <p:sldId id="332" r:id="rId28"/>
    <p:sldId id="333" r:id="rId29"/>
    <p:sldId id="334" r:id="rId30"/>
    <p:sldId id="336" r:id="rId31"/>
    <p:sldId id="337" r:id="rId32"/>
  </p:sldIdLst>
  <p:sldSz cx="9144000" cy="6858000" type="screen4x3"/>
  <p:notesSz cx="6797675" cy="9926638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ioli Mariagrazia" initials="MM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CC0000"/>
    <a:srgbClr val="339966"/>
    <a:srgbClr val="FF6600"/>
    <a:srgbClr val="339933"/>
    <a:srgbClr val="CC9900"/>
    <a:srgbClr val="990033"/>
    <a:srgbClr val="33CC33"/>
    <a:srgbClr val="F9A5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62" autoAdjust="0"/>
    <p:restoredTop sz="82963" autoAdjust="0"/>
  </p:normalViewPr>
  <p:slideViewPr>
    <p:cSldViewPr>
      <p:cViewPr varScale="1">
        <p:scale>
          <a:sx n="95" d="100"/>
          <a:sy n="95" d="100"/>
        </p:scale>
        <p:origin x="223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-18666"/>
    </p:cViewPr>
  </p:sorterViewPr>
  <p:notesViewPr>
    <p:cSldViewPr>
      <p:cViewPr varScale="1">
        <p:scale>
          <a:sx n="77" d="100"/>
          <a:sy n="77" d="100"/>
        </p:scale>
        <p:origin x="41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commentAuthors" Target="comment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 altLang="it-IT"/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7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it-IT" altLang="it-IT"/>
          </a:p>
        </p:txBody>
      </p:sp>
      <p:sp>
        <p:nvSpPr>
          <p:cNvPr id="138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 altLang="it-IT"/>
          </a:p>
        </p:txBody>
      </p:sp>
      <p:sp>
        <p:nvSpPr>
          <p:cNvPr id="138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7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E65B7CF-D8A2-4A88-A44C-ED090A4CCEB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444062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 altLang="it-IT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7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it-IT" altLang="it-IT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4"/>
            <a:ext cx="5438140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 altLang="it-IT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7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AA328BF-5079-48FA-9CB8-3C249D1219D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364756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1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8D2EC720-0BAF-4950-8566-867860C3FAF1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r>
              <a:rPr lang="it-IT" sz="1200" b="0" strike="noStrike" spc="-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Redaelli</a:t>
            </a:r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3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2D9DFE58-26A6-4243-95AD-ACE586F00392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10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5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9EB7AA51-1FE3-44C2-B47B-72D3824C7E09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11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7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F70D82A3-9E23-4CC9-91DB-4CC16D3F3853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12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9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8C5628A-8958-418A-9CBA-1716257E668B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13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1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3C7E366F-7F7D-4D8B-AAFA-AC28536D3C2B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14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3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1A56578D-1073-41B3-AFA1-7998A48493B5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15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5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5CF8F6CD-BB5C-45B0-9492-5C51248AA022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16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12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Documento AGD ITALIA in collaborazione con Ministero della Salute e Ministero dell’Istruzione, dell’Università, della Ricerca:</a:t>
            </a:r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2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«Documento strategico di intervento integrato per l’inserimento del bambino, adolescente e giovane con Diabete nei contesti Scolastici,                                                                                                                     Educativi, Formativi al fine di tutelarne il diritto alla cura, alla salute, all’istruzione e alla miglior qualità di vita»</a:t>
            </a:r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200" b="0" strike="noStrike" spc="-1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Negli ultimi anni i registri internazionali riportano una riduzione di prevalenza degli episodi ipoglicemici severi rispetto al passato.</a:t>
            </a:r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7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8C1E2B1F-09F4-4954-BF56-7C8D1BA0AF8A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17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9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B62011CB-656D-47F7-8EA2-FF782FB7A7D0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18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1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02C496F5-51CD-403F-993B-C3A0D91975A4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19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3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DA5E433B-CE37-4AAD-8B0B-19E05263C984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2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3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810D1E59-F809-4598-8D0F-077A700C09DB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20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5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85B0EE53-57FF-4DAE-B718-18CF6C121DD8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21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882112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5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85B0EE53-57FF-4DAE-B718-18CF6C121DD8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22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767538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12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*</a:t>
            </a:r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7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08B3A86E-F3CB-4DB2-BD00-A18FBAA4E641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23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9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F7D39DB7-1315-44BB-92C7-77EC20DB2D4B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24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1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0B55B7FB-FF93-4841-B5DD-7D36524C1595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25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3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3B983F69-2D4C-449E-83CA-A00F4D9ED83E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26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5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E4A9AADE-2393-447E-9C88-5273FA3F92C8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27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7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0B17471-7AB5-45A2-9CE4-91970CAF3BBB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28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2000" spc="-1" dirty="0">
                <a:solidFill>
                  <a:schemeClr val="accent1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immagine gratuita </a:t>
            </a:r>
            <a:r>
              <a:rPr lang="it-IT" sz="2000" spc="-1" dirty="0" err="1">
                <a:solidFill>
                  <a:schemeClr val="accent1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pixabay</a:t>
            </a:r>
            <a:r>
              <a:rPr lang="it-IT" sz="2000" spc="-1" dirty="0">
                <a:solidFill>
                  <a:schemeClr val="accent1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. </a:t>
            </a:r>
            <a:r>
              <a:rPr lang="it-IT" sz="2000" spc="-1" dirty="0" err="1">
                <a:solidFill>
                  <a:schemeClr val="accent1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com</a:t>
            </a:r>
            <a:endParaRPr lang="it-IT" sz="2000" spc="-1" dirty="0">
              <a:solidFill>
                <a:schemeClr val="accent1">
                  <a:lumMod val="50000"/>
                </a:schemeClr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5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0F736076-61A8-4798-B986-CFB7DE672EF4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3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endParaRPr lang="it-IT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7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39518E57-350A-4E53-B09D-BD8E5D5434FA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4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A328BF-5079-48FA-9CB8-3C249D1219DC}" type="slidenum">
              <a:rPr lang="it-IT" altLang="it-IT" smtClean="0"/>
              <a:pPr/>
              <a:t>5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00135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A328BF-5079-48FA-9CB8-3C249D1219DC}" type="slidenum">
              <a:rPr lang="it-IT" altLang="it-IT" smtClean="0"/>
              <a:pPr/>
              <a:t>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09587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A328BF-5079-48FA-9CB8-3C249D1219DC}" type="slidenum">
              <a:rPr lang="it-IT" altLang="it-IT" smtClean="0"/>
              <a:pPr/>
              <a:t>7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71676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pPr marL="216000" indent="-216000" algn="just">
              <a:lnSpc>
                <a:spcPct val="100000"/>
              </a:lnSpc>
            </a:pPr>
            <a:r>
              <a:rPr lang="it-IT" sz="1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L’ASST dell’ambito  territoriale della Scuola /Nido riceve, per competenza, dal Dirigente Scolastico/Responsabile della Scuola dell’infanzia/Nido </a:t>
            </a: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 algn="just">
              <a:lnSpc>
                <a:spcPct val="100000"/>
              </a:lnSpc>
            </a:pPr>
            <a:r>
              <a:rPr lang="it-IT" sz="1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la documentazione (richieste e certificazioni relative) di somministrazione Farmaci a Scuola tramite posta elettronica certificata.</a:t>
            </a: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it-IT" sz="1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Interviene nelle situazioni che presentano criticità di inserimento e gestione dei casi  mediante supporto informativo/formativo  ai docenti di classe e ai genitori.</a:t>
            </a: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 Centri Diabetologici Specialistici </a:t>
            </a:r>
            <a:r>
              <a:rPr lang="it-IT" sz="1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organizzano corsi di formazione, aggiornamento per il personale scolastico prevalentemente all’inizio dell’anno scolastico.</a:t>
            </a: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Molte sono le </a:t>
            </a:r>
            <a:r>
              <a:rPr lang="it-IT" sz="1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Associazioni, </a:t>
            </a:r>
            <a:r>
              <a:rPr lang="it-IT" sz="1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dedicate al supporto delle famiglie dei bambini/ragazzi con Diabete.                                                                                                                                                                            </a:t>
            </a: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9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21E72E74-DF21-407B-B36C-7B4B4F45F96E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8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PlaceHolder 1"/>
          <p:cNvSpPr>
            <a:spLocks noGrp="1"/>
          </p:cNvSpPr>
          <p:nvPr>
            <p:ph type="body"/>
          </p:nvPr>
        </p:nvSpPr>
        <p:spPr>
          <a:xfrm>
            <a:off x="679680" y="4715281"/>
            <a:ext cx="5437800" cy="4466520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it-IT" sz="1200" b="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La somministrazione di insulina a Scuola è effettuata da:</a:t>
            </a: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8240">
              <a:lnSpc>
                <a:spcPct val="100000"/>
              </a:lnSpc>
              <a:buClr>
                <a:srgbClr val="C00000"/>
              </a:buClr>
              <a:buFont typeface="+mj-lt"/>
              <a:buAutoNum type="arabicParenR"/>
            </a:pPr>
            <a:r>
              <a:rPr lang="it-IT" sz="1200" b="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Personale infermieristico di enti e gestori accreditati. Questa prestazione è attivata dalle ASST territoriali .Il Sevizio è rivolto ai bambini frequentanti nidi, scuole dell’infanzia e primarie.                                                                                                                                                                                                                         Circa il 67% dei bambini  con diabete si avvale di questo servizio (dati dell’anno scolastico 2018/2019 di tutto il territorio ATS Città Metropolitana di Milano); </a:t>
            </a: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28600" indent="-228240">
              <a:lnSpc>
                <a:spcPct val="100000"/>
              </a:lnSpc>
              <a:buClr>
                <a:srgbClr val="C00000"/>
              </a:buClr>
              <a:buFont typeface="+mj-lt"/>
              <a:buAutoNum type="arabicParenR"/>
            </a:pPr>
            <a:r>
              <a:rPr lang="it-IT" sz="1200" b="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Auto-somministrazione da parte dei bambini/alunni, con la supervisione del personale scolastico, richiesta dalla famiglia e certificata dal Medico. </a:t>
            </a: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it-IT" sz="1200" b="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Circa il 30%  dei casi (dati dell’anno scolastico 2018/2019). </a:t>
            </a: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it-IT" sz="1200" b="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3) Genitori/tutori (numero molto limitato di casi, meno del 3% , nell’anno  scolastico 2018/2019)</a:t>
            </a: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1" name="TextShape 2"/>
          <p:cNvSpPr txBox="1"/>
          <p:nvPr/>
        </p:nvSpPr>
        <p:spPr>
          <a:xfrm>
            <a:off x="3850560" y="9428761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ABA9C02E-F824-42DB-8A4C-627466F1FE4E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9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55576" y="1412780"/>
            <a:ext cx="7772400" cy="1470025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403648" y="378904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B12C96-A61E-46EC-8D02-C25DDBA7E34E}" type="slidenum">
              <a:rPr lang="it-IT" altLang="it-IT" smtClean="0"/>
              <a:pPr/>
              <a:t>‹N›</a:t>
            </a:fld>
            <a:endParaRPr lang="it-IT" altLang="it-IT" dirty="0"/>
          </a:p>
        </p:txBody>
      </p:sp>
      <p:pic>
        <p:nvPicPr>
          <p:cNvPr id="8" name="Picture 9" descr="LOGORE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6" b="16313"/>
          <a:stretch>
            <a:fillRect/>
          </a:stretch>
        </p:blipFill>
        <p:spPr bwMode="auto">
          <a:xfrm>
            <a:off x="8244408" y="0"/>
            <a:ext cx="899592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Immagine 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79917" y="267565"/>
            <a:ext cx="1266825" cy="689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 userDrawn="1"/>
        </p:nvSpPr>
        <p:spPr bwMode="auto">
          <a:xfrm rot="10800000">
            <a:off x="0" y="3645025"/>
            <a:ext cx="7812360" cy="72008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17780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it-IT" altLang="it-IT" sz="1200" b="1" dirty="0">
              <a:solidFill>
                <a:schemeClr val="bg1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592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 b="0">
                <a:latin typeface="Calibri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5"/>
            <a:ext cx="8229600" cy="4277071"/>
          </a:xfrm>
        </p:spPr>
        <p:txBody>
          <a:bodyPr/>
          <a:lstStyle>
            <a:lvl1pPr algn="l">
              <a:buFont typeface="Wingdings" pitchFamily="2" charset="2"/>
              <a:buChar char="§"/>
              <a:defRPr sz="2200">
                <a:latin typeface="Calibri" pitchFamily="34" charset="0"/>
              </a:defRPr>
            </a:lvl1pPr>
            <a:lvl2pPr algn="l">
              <a:buFont typeface="Wingdings" pitchFamily="2" charset="2"/>
              <a:buChar char="§"/>
              <a:defRPr sz="2200"/>
            </a:lvl2pPr>
            <a:lvl3pPr algn="l">
              <a:buFont typeface="Wingdings" pitchFamily="2" charset="2"/>
              <a:buChar char="§"/>
              <a:defRPr sz="2200"/>
            </a:lvl3pPr>
            <a:lvl4pPr algn="l">
              <a:buFont typeface="Wingdings" pitchFamily="2" charset="2"/>
              <a:buChar char="§"/>
              <a:defRPr sz="2200"/>
            </a:lvl4pPr>
            <a:lvl5pPr algn="l">
              <a:buFont typeface="Wingdings" pitchFamily="2" charset="2"/>
              <a:buChar char="§"/>
              <a:defRPr sz="2200"/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8" name="Picture 9" descr="LOGORE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6" b="16313"/>
          <a:stretch>
            <a:fillRect/>
          </a:stretch>
        </p:blipFill>
        <p:spPr bwMode="auto">
          <a:xfrm>
            <a:off x="8244408" y="0"/>
            <a:ext cx="899592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latin typeface="Calibri" pitchFamily="34" charset="0"/>
              </a:defRPr>
            </a:lvl1pPr>
          </a:lstStyle>
          <a:p>
            <a:fld id="{78CB72EE-3CDD-46FC-8080-8795A1B7FC8A}" type="slidenum">
              <a:rPr lang="it-IT" altLang="it-IT" smtClean="0"/>
              <a:pPr/>
              <a:t>‹N›</a:t>
            </a:fld>
            <a:endParaRPr lang="it-IT" altLang="it-IT" dirty="0"/>
          </a:p>
        </p:txBody>
      </p:sp>
      <p:sp>
        <p:nvSpPr>
          <p:cNvPr id="9" name="Rectangle 20"/>
          <p:cNvSpPr>
            <a:spLocks noChangeArrowheads="1"/>
          </p:cNvSpPr>
          <p:nvPr userDrawn="1"/>
        </p:nvSpPr>
        <p:spPr bwMode="auto">
          <a:xfrm rot="-5400000">
            <a:off x="-2632869" y="3829844"/>
            <a:ext cx="5661025" cy="3952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177800"/>
            <a:r>
              <a:rPr lang="it-IT" altLang="it-IT" sz="1300" b="1" i="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Il Bambino/Alunno che necessita di Somministrazione di Farmaci a Scuola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1926" y="6035539"/>
            <a:ext cx="1323975" cy="721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23607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 descr="LOGORE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6" b="16313"/>
          <a:stretch>
            <a:fillRect/>
          </a:stretch>
        </p:blipFill>
        <p:spPr bwMode="auto">
          <a:xfrm>
            <a:off x="8244408" y="0"/>
            <a:ext cx="899592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0"/>
          <p:cNvSpPr>
            <a:spLocks noChangeArrowheads="1"/>
          </p:cNvSpPr>
          <p:nvPr userDrawn="1"/>
        </p:nvSpPr>
        <p:spPr bwMode="auto">
          <a:xfrm rot="-5400000">
            <a:off x="-2776997" y="3685716"/>
            <a:ext cx="5949281" cy="3952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1778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altLang="it-IT" sz="2000" b="1" i="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Il Bambino/Alunno che necessità di Farmaci a Scuola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1926" y="6035539"/>
            <a:ext cx="1323975" cy="721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23607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/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277072"/>
          </a:xfrm>
        </p:spPr>
        <p:txBody>
          <a:bodyPr/>
          <a:lstStyle>
            <a:lvl1pPr algn="l">
              <a:defRPr sz="2200">
                <a:latin typeface="Calibri" pitchFamily="34" charset="0"/>
              </a:defRPr>
            </a:lvl1pPr>
            <a:lvl2pPr algn="l">
              <a:defRPr sz="2200">
                <a:latin typeface="Calibri" pitchFamily="34" charset="0"/>
              </a:defRPr>
            </a:lvl2pPr>
            <a:lvl3pPr algn="l">
              <a:defRPr sz="2200">
                <a:latin typeface="Calibri" pitchFamily="34" charset="0"/>
              </a:defRPr>
            </a:lvl3pPr>
            <a:lvl4pPr algn="l">
              <a:defRPr sz="2200">
                <a:latin typeface="Calibri" pitchFamily="34" charset="0"/>
              </a:defRPr>
            </a:lvl4pPr>
            <a:lvl5pPr algn="l">
              <a:defRPr sz="22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277072"/>
          </a:xfrm>
        </p:spPr>
        <p:txBody>
          <a:bodyPr/>
          <a:lstStyle>
            <a:lvl1pPr algn="l">
              <a:defRPr sz="2200">
                <a:latin typeface="Calibri" pitchFamily="34" charset="0"/>
              </a:defRPr>
            </a:lvl1pPr>
            <a:lvl2pPr>
              <a:defRPr sz="2200">
                <a:latin typeface="Calibri" pitchFamily="34" charset="0"/>
              </a:defRPr>
            </a:lvl2pPr>
            <a:lvl3pPr>
              <a:defRPr sz="2200">
                <a:latin typeface="Calibri" pitchFamily="34" charset="0"/>
              </a:defRPr>
            </a:lvl3pPr>
            <a:lvl4pPr>
              <a:defRPr sz="2200">
                <a:latin typeface="Calibri" pitchFamily="34" charset="0"/>
              </a:defRPr>
            </a:lvl4pPr>
            <a:lvl5pPr>
              <a:defRPr sz="22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latin typeface="Calibri" pitchFamily="34" charset="0"/>
              </a:defRPr>
            </a:lvl1pPr>
          </a:lstStyle>
          <a:p>
            <a:fld id="{6ACCC11C-D5AB-4F0B-8997-2B85EC195677}" type="slidenum">
              <a:rPr lang="it-IT" altLang="it-IT" smtClean="0"/>
              <a:pPr/>
              <a:t>‹N›</a:t>
            </a:fld>
            <a:endParaRPr lang="it-IT" altLang="it-IT"/>
          </a:p>
        </p:txBody>
      </p:sp>
      <p:sp>
        <p:nvSpPr>
          <p:cNvPr id="10" name="Rectangle 20"/>
          <p:cNvSpPr>
            <a:spLocks noChangeArrowheads="1"/>
          </p:cNvSpPr>
          <p:nvPr userDrawn="1"/>
        </p:nvSpPr>
        <p:spPr bwMode="auto">
          <a:xfrm rot="-5400000">
            <a:off x="-2632869" y="3829844"/>
            <a:ext cx="5661025" cy="395288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177800"/>
            <a:r>
              <a:rPr lang="it-IT" altLang="it-IT" sz="2000" b="1" i="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Titolo convegno/relazione</a:t>
            </a:r>
            <a:r>
              <a:rPr lang="it-IT" altLang="it-IT" sz="2000" b="1" i="0" baseline="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 …</a:t>
            </a:r>
            <a:endParaRPr lang="it-IT" altLang="it-IT" sz="2000" b="1" i="0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1" name="Picture 9" descr="LOGORE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6" b="16313"/>
          <a:stretch>
            <a:fillRect/>
          </a:stretch>
        </p:blipFill>
        <p:spPr bwMode="auto">
          <a:xfrm>
            <a:off x="8244408" y="0"/>
            <a:ext cx="899592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6" y="5934077"/>
            <a:ext cx="13239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05230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348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27680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27680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0037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dirty="0"/>
              <a:t>Fare clic per modificare gli stili del testo dello schema</a:t>
            </a:r>
          </a:p>
          <a:p>
            <a:pPr lvl="1"/>
            <a:r>
              <a:rPr lang="it-IT" altLang="it-IT" dirty="0"/>
              <a:t>Secondo livello</a:t>
            </a:r>
          </a:p>
          <a:p>
            <a:pPr lvl="2"/>
            <a:r>
              <a:rPr lang="it-IT" altLang="it-IT" dirty="0"/>
              <a:t>Terzo livello</a:t>
            </a:r>
          </a:p>
          <a:p>
            <a:pPr lvl="3"/>
            <a:r>
              <a:rPr lang="it-IT" altLang="it-IT" dirty="0"/>
              <a:t>Quarto livello</a:t>
            </a:r>
          </a:p>
          <a:p>
            <a:pPr lvl="4"/>
            <a:r>
              <a:rPr lang="it-IT" altLang="it-IT" dirty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52A1459-8699-42C0-86AC-C7E6A69D8042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2" r:id="rId4"/>
    <p:sldLayoutId id="2147483655" r:id="rId5"/>
    <p:sldLayoutId id="2147483656" r:id="rId6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8.png"/><Relationship Id="rId5" Type="http://schemas.openxmlformats.org/officeDocument/2006/relationships/image" Target="../media/image11.wmf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png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7.png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image" Target="../media/image16.png"/><Relationship Id="rId5" Type="http://schemas.openxmlformats.org/officeDocument/2006/relationships/image" Target="../media/image15.wmf"/><Relationship Id="rId4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TextShape 1"/>
          <p:cNvSpPr txBox="1"/>
          <p:nvPr/>
        </p:nvSpPr>
        <p:spPr>
          <a:xfrm>
            <a:off x="0" y="335272"/>
            <a:ext cx="9144000" cy="8614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Bambini/ragazzi con Diabete di Tipo 1 </a:t>
            </a:r>
          </a:p>
          <a:p>
            <a:pPr algn="ctr">
              <a:lnSpc>
                <a:spcPct val="100000"/>
              </a:lnSpc>
            </a:pPr>
            <a:r>
              <a:rPr lang="it-IT" sz="320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 </a:t>
            </a:r>
            <a:r>
              <a:rPr lang="it-IT" sz="3200" strike="noStrike" spc="-1" dirty="0">
                <a:solidFill>
                  <a:srgbClr val="0051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Scuola/Nido</a:t>
            </a:r>
            <a:r>
              <a:rPr lang="it-IT" sz="320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lang="it-IT" sz="3200" u="sng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endParaRPr lang="it-IT" sz="32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1" name="TextShape 2"/>
          <p:cNvSpPr txBox="1"/>
          <p:nvPr/>
        </p:nvSpPr>
        <p:spPr>
          <a:xfrm>
            <a:off x="457200" y="1196639"/>
            <a:ext cx="8229240" cy="473589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La gestione quotidiana 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del diabete (monitoraggio della glicemia, terapia insulinica)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comporta regole e cambiamenti nella vita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del bambino/ragazzo, della sua famiglia e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coinvolge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tutti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coloro che entrano in relazione con lui, dove vive e cresce.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L’accoglienza della Scuola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in primo luogo dopo l’esordio del Diabete, ma non solo in quella fase,  è di grande aiuto al bambino/ragazzo e  alla famiglia.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Il bambino o ragazzo rispetto alla gestione e al vivere con il diabete, si rassicura sul suo essere adeguato, se l’ambiente risponde favorevolmente.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25" name="TextShape 6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9DA4023A-711C-4172-B204-6AA1FB792C73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2" name="5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96536" y="594048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/>
    </mc:Choice>
    <mc:Fallback xmlns="">
      <p:transition spd="slow" advClick="0" advTm="25000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TextShape 1"/>
          <p:cNvSpPr txBox="1"/>
          <p:nvPr/>
        </p:nvSpPr>
        <p:spPr>
          <a:xfrm>
            <a:off x="457200" y="1196639"/>
            <a:ext cx="8368200" cy="473589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È un evento frequente nel bambino/ragazzo con Diabete di tipo 1, spesso dovuto a un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disequilibrio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tra terapia insulinica in corso,  introito alimentare ed esercizio fisico. </a:t>
            </a: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it-IT" sz="22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Per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ipoglicemia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 intende un livello basso di glucosio nel sangue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it-IT" sz="2200" b="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80" name="TextShape 5"/>
          <p:cNvSpPr txBox="1"/>
          <p:nvPr/>
        </p:nvSpPr>
        <p:spPr>
          <a:xfrm>
            <a:off x="0" y="44624"/>
            <a:ext cx="9144000" cy="921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Ipoglicemia</a:t>
            </a:r>
            <a:endParaRPr lang="it-IT" sz="32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1" name="CustomShape 6"/>
          <p:cNvSpPr/>
          <p:nvPr/>
        </p:nvSpPr>
        <p:spPr>
          <a:xfrm>
            <a:off x="647640" y="4932000"/>
            <a:ext cx="7848360" cy="821880"/>
          </a:xfrm>
          <a:prstGeom prst="rect">
            <a:avLst/>
          </a:prstGeom>
          <a:solidFill>
            <a:srgbClr val="CCFFCC"/>
          </a:solidFill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Contrastare l’ipoglicemia è abbastanza semplice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nella maggioranza dei casi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582" name="TextShape 7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99A5442A-BAC0-4076-833A-7E4FCCB8BF67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10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83" name="CustomShape 8"/>
          <p:cNvSpPr/>
          <p:nvPr/>
        </p:nvSpPr>
        <p:spPr>
          <a:xfrm>
            <a:off x="647640" y="3440160"/>
            <a:ext cx="7848360" cy="1140840"/>
          </a:xfrm>
          <a:prstGeom prst="rect">
            <a:avLst/>
          </a:prstGeom>
          <a:gradFill>
            <a:gsLst>
              <a:gs pos="0">
                <a:srgbClr val="FFA1A0"/>
              </a:gs>
              <a:gs pos="50000">
                <a:srgbClr val="FFC6C5"/>
              </a:gs>
              <a:gs pos="100000">
                <a:srgbClr val="FFE3E3"/>
              </a:gs>
            </a:gsLst>
            <a:lin ang="2700000"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2200" b="0" i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valore da identificare per tutte le età e  </a:t>
            </a:r>
            <a:r>
              <a:rPr lang="it-IT" sz="2200" b="1" i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da trattare </a:t>
            </a:r>
            <a:r>
              <a:rPr lang="it-IT" sz="2200" b="0" i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è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 glicemia &lt; = 70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 mg/dl </a:t>
            </a:r>
            <a:r>
              <a:rPr lang="it-IT" sz="2200" b="0" strike="noStrike" spc="-1" dirty="0">
                <a:solidFill>
                  <a:srgbClr val="0051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                                                            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dichiarazione ADA (American </a:t>
            </a:r>
            <a:r>
              <a:rPr lang="it-IT" sz="2200" b="0" strike="noStrike" spc="-1" dirty="0" err="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Diabetes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 </a:t>
            </a:r>
            <a:r>
              <a:rPr lang="it-IT" sz="2200" b="0" strike="noStrike" spc="-1" dirty="0" err="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Association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)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 algn="ctr">
              <a:lnSpc>
                <a:spcPct val="100000"/>
              </a:lnSpc>
            </a:pP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6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24528" y="594048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6000"/>
    </mc:Choice>
    <mc:Fallback xmlns="">
      <p:transition spd="slow" advClick="0" advTm="36000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TextShape 1"/>
          <p:cNvSpPr txBox="1"/>
          <p:nvPr/>
        </p:nvSpPr>
        <p:spPr>
          <a:xfrm>
            <a:off x="591232" y="980728"/>
            <a:ext cx="8229240" cy="5264552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it-IT" sz="22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omenti in cui è più probabile avere una ipoglicemia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:</a:t>
            </a:r>
          </a:p>
          <a:p>
            <a:pPr marL="343260" indent="-342900" algn="just">
              <a:lnSpc>
                <a:spcPct val="100000"/>
              </a:lnSpc>
              <a:buClr>
                <a:srgbClr val="002060"/>
              </a:buClr>
              <a:buFontTx/>
              <a:buChar char="-"/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 il bambino ha saltato la merenda</a:t>
            </a:r>
            <a:endParaRPr lang="it-IT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260" indent="-342900" algn="just">
              <a:lnSpc>
                <a:spcPct val="100000"/>
              </a:lnSpc>
              <a:buClr>
                <a:srgbClr val="002060"/>
              </a:buClr>
              <a:buFontTx/>
              <a:buChar char="-"/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prima del pranzo </a:t>
            </a:r>
            <a:endParaRPr lang="it-IT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260" indent="-342900" algn="just">
              <a:lnSpc>
                <a:spcPct val="100000"/>
              </a:lnSpc>
              <a:buClr>
                <a:srgbClr val="002060"/>
              </a:buClr>
              <a:buFontTx/>
              <a:buChar char="-"/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 ha consumato un pasto troppo leggero con pochi carboidrati rispetto alla quantità di insulina somministrata </a:t>
            </a:r>
            <a:endParaRPr lang="it-IT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260" indent="-342900" algn="just">
              <a:lnSpc>
                <a:spcPct val="100000"/>
              </a:lnSpc>
              <a:buClr>
                <a:srgbClr val="002060"/>
              </a:buClr>
              <a:buFontTx/>
              <a:buChar char="-"/>
            </a:pP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urante o dopo l’attività motoria. </a:t>
            </a:r>
          </a:p>
          <a:p>
            <a:pPr marL="343260" indent="-342900" algn="just">
              <a:lnSpc>
                <a:spcPct val="100000"/>
              </a:lnSpc>
              <a:buClr>
                <a:srgbClr val="002060"/>
              </a:buClr>
              <a:buFontTx/>
              <a:buChar char="-"/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/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Buone pratiche di prevenzione dell’ipoglicemia</a:t>
            </a:r>
            <a:r>
              <a:rPr lang="it-IT" sz="220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(</a:t>
            </a: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 particolar modo per i bambini più piccoli):</a:t>
            </a:r>
            <a:endParaRPr lang="it-IT" sz="22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 controllare che la merenda e il pasto previsti siano correttamente assunti </a:t>
            </a:r>
          </a:p>
          <a:p>
            <a:pPr algn="just">
              <a:lnSpc>
                <a:spcPct val="100000"/>
              </a:lnSpc>
            </a:pP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 controllare che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l’attività fisica sia compensata da un’adeguata quantità di carboidrati.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89" name="TextShape 6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8F253723-CF87-4D89-8C49-63A2544F0A0C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11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TextShape 5"/>
          <p:cNvSpPr txBox="1"/>
          <p:nvPr/>
        </p:nvSpPr>
        <p:spPr>
          <a:xfrm>
            <a:off x="0" y="44624"/>
            <a:ext cx="9144000" cy="921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Ipoglicemia</a:t>
            </a:r>
            <a:endParaRPr lang="it-IT" sz="32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6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40552" y="594948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2000"/>
    </mc:Choice>
    <mc:Fallback xmlns="">
      <p:transition spd="slow" advClick="0" advTm="42000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TextShape 1"/>
          <p:cNvSpPr txBox="1"/>
          <p:nvPr/>
        </p:nvSpPr>
        <p:spPr>
          <a:xfrm>
            <a:off x="565312" y="773856"/>
            <a:ext cx="8255160" cy="45993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La maggior parte dei bambini/ragazzi si accorge  quando sta andando in ipoglicemia ed è in grado di intraprendere le azioni                                                                       necessarie per risolvere la situazione.</a:t>
            </a:r>
          </a:p>
          <a:p>
            <a:pPr algn="just">
              <a:lnSpc>
                <a:spcPct val="100000"/>
              </a:lnSpc>
            </a:pPr>
            <a:endParaRPr lang="it-IT" sz="22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 genere hanno con sé bevande e alimenti per contrastare l’ipoglicemia.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Indipendentemente dall’età, è consigliato non lasciarli soli  in caso di sospetta ipoglicemia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. </a:t>
            </a:r>
          </a:p>
          <a:p>
            <a:pPr algn="just">
              <a:lnSpc>
                <a:spcPct val="100000"/>
              </a:lnSpc>
            </a:pPr>
            <a:endParaRPr lang="it-IT" sz="22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r>
              <a:rPr lang="it-IT" sz="22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È</a:t>
            </a: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opportuno che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un adulto vigili.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                                                                   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95" name="TextShape 6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F28AB92A-7534-4A1B-A0D5-3B8F16FDA931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12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TextShape 5"/>
          <p:cNvSpPr txBox="1"/>
          <p:nvPr/>
        </p:nvSpPr>
        <p:spPr>
          <a:xfrm>
            <a:off x="0" y="44624"/>
            <a:ext cx="9144000" cy="921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Ipoglicemia</a:t>
            </a:r>
            <a:endParaRPr lang="it-IT" sz="32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6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68544" y="590207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1000"/>
    </mc:Choice>
    <mc:Fallback xmlns="">
      <p:transition spd="slow" advClick="0" advTm="31000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TextShape 1"/>
          <p:cNvSpPr txBox="1"/>
          <p:nvPr/>
        </p:nvSpPr>
        <p:spPr>
          <a:xfrm>
            <a:off x="457200" y="1196640"/>
            <a:ext cx="8229240" cy="4536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51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it-IT" sz="2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sintomi dell’Ipoglicemia variano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: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r>
              <a:rPr lang="it-IT" sz="2200" b="0" i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sudorazione fredda, pallore, palpitazioni, tremori, sensazione di fame,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it-IT" sz="2200" b="0" i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cefalea, nausea, stanchezza, agitazione, irritabilità, nervosismo, pianto inconsolabile, confusione, difficoltà di concentrazione, eloquio rallentato, offuscamento del visus.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Di solito i primi a comparire sono: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r>
              <a:rPr lang="it-IT" sz="2200" b="0" i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sudorazione fredda, pallore, sensazione di fame, tremori, palpitazioni, stanchezza.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00" name="TextShape 5"/>
          <p:cNvSpPr txBox="1"/>
          <p:nvPr/>
        </p:nvSpPr>
        <p:spPr>
          <a:xfrm>
            <a:off x="0" y="274680"/>
            <a:ext cx="9144000" cy="777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Sintomi dell’Ipoglicemia</a:t>
            </a:r>
            <a:endParaRPr lang="it-IT" sz="32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1" name="TextShape 6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9C923A03-98F2-4AA6-9740-9B5E85120A02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13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2" name="6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68544" y="617844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2000"/>
    </mc:Choice>
    <mc:Fallback xmlns="">
      <p:transition spd="slow" advClick="0" advTm="42000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TextShape 1"/>
          <p:cNvSpPr txBox="1"/>
          <p:nvPr/>
        </p:nvSpPr>
        <p:spPr>
          <a:xfrm>
            <a:off x="457200" y="1086480"/>
            <a:ext cx="8434800" cy="4392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it-IT" sz="220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Nei bambini più piccoli, i sintomi più frequenti sono: </a:t>
            </a:r>
          </a:p>
          <a:p>
            <a:pPr algn="just">
              <a:lnSpc>
                <a:spcPct val="100000"/>
              </a:lnSpc>
            </a:pPr>
            <a:r>
              <a:rPr lang="it-IT" sz="2200" b="0" i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irritabilità o viceversa eccessiva tranquillità, interruzione del gioco, sensazione di fame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.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07" name="TextShape 6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00D818C4-5F4B-4605-8437-513E8130DD32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14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08" name="CustomShape 7"/>
          <p:cNvSpPr/>
          <p:nvPr/>
        </p:nvSpPr>
        <p:spPr>
          <a:xfrm>
            <a:off x="611640" y="4221000"/>
            <a:ext cx="8280720" cy="638640"/>
          </a:xfrm>
          <a:prstGeom prst="rect">
            <a:avLst/>
          </a:prstGeom>
          <a:solidFill>
            <a:srgbClr val="CCFFCC"/>
          </a:solidFill>
          <a:ln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… correggere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comunque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con assunzione di  zuccheri semplici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7" name="TextShape 5"/>
          <p:cNvSpPr txBox="1"/>
          <p:nvPr/>
        </p:nvSpPr>
        <p:spPr>
          <a:xfrm>
            <a:off x="0" y="274680"/>
            <a:ext cx="9144000" cy="777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Sintomi dell’Ipoglicemia</a:t>
            </a:r>
            <a:endParaRPr lang="it-IT" sz="32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CustomShape 8"/>
          <p:cNvSpPr/>
          <p:nvPr/>
        </p:nvSpPr>
        <p:spPr>
          <a:xfrm>
            <a:off x="611280" y="3057120"/>
            <a:ext cx="8280720" cy="794160"/>
          </a:xfrm>
          <a:prstGeom prst="rect">
            <a:avLst/>
          </a:prstGeom>
          <a:gradFill>
            <a:gsLst>
              <a:gs pos="0">
                <a:srgbClr val="FFA1A0"/>
              </a:gs>
              <a:gs pos="50000">
                <a:srgbClr val="FFC6C5"/>
              </a:gs>
              <a:gs pos="100000">
                <a:srgbClr val="FFE3E3"/>
              </a:gs>
            </a:gsLst>
            <a:lin ang="2700000"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Se possibile controllare la glicemia,   se non è possibile… </a:t>
            </a:r>
            <a:endParaRPr lang="it-IT" sz="22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 algn="ctr">
              <a:lnSpc>
                <a:spcPct val="100000"/>
              </a:lnSpc>
            </a:pPr>
            <a:endParaRPr lang="it-IT" sz="1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2400" b="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it-IT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6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24528" y="604342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D7825394-4668-472C-9A37-B9BBE51A093F}"/>
              </a:ext>
            </a:extLst>
          </p:cNvPr>
          <p:cNvSpPr/>
          <p:nvPr/>
        </p:nvSpPr>
        <p:spPr>
          <a:xfrm>
            <a:off x="1907704" y="5229200"/>
            <a:ext cx="5832648" cy="360152"/>
          </a:xfrm>
          <a:prstGeom prst="rect">
            <a:avLst/>
          </a:prstGeom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51C2D274-E5B2-4C28-93ED-CDD1F602E253}"/>
              </a:ext>
            </a:extLst>
          </p:cNvPr>
          <p:cNvSpPr/>
          <p:nvPr/>
        </p:nvSpPr>
        <p:spPr>
          <a:xfrm>
            <a:off x="1907704" y="2348880"/>
            <a:ext cx="5832648" cy="1368152"/>
          </a:xfrm>
          <a:prstGeom prst="rect">
            <a:avLst/>
          </a:prstGeom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14" name="TextShape 5"/>
          <p:cNvSpPr txBox="1"/>
          <p:nvPr/>
        </p:nvSpPr>
        <p:spPr>
          <a:xfrm>
            <a:off x="0" y="116632"/>
            <a:ext cx="9144000" cy="777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Correzione dell’Ipoglicemia</a:t>
            </a:r>
            <a:endParaRPr lang="it-IT" sz="32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5" name="TextShape 6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C767F282-8241-449D-8D80-DBC82DF04C82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15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2" name="6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12560" y="5940480"/>
            <a:ext cx="609600" cy="609600"/>
          </a:xfrm>
          <a:prstGeom prst="rect">
            <a:avLst/>
          </a:prstGeom>
        </p:spPr>
      </p:pic>
      <p:sp>
        <p:nvSpPr>
          <p:cNvPr id="8" name="TextShape 1">
            <a:extLst>
              <a:ext uri="{FF2B5EF4-FFF2-40B4-BE49-F238E27FC236}">
                <a16:creationId xmlns:a16="http://schemas.microsoft.com/office/drawing/2014/main" id="{7B4BE973-DE5E-4C43-9339-11D6B0B3B302}"/>
              </a:ext>
            </a:extLst>
          </p:cNvPr>
          <p:cNvSpPr txBox="1"/>
          <p:nvPr/>
        </p:nvSpPr>
        <p:spPr>
          <a:xfrm>
            <a:off x="457200" y="1196640"/>
            <a:ext cx="8578800" cy="460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Contrastare l’ipoglicemia è abbastanza semplice, basta far assumere al bambino una determinata quantità di zuccheri semplici.</a:t>
            </a: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Glicemia &lt;= 70 mg/dl  e bambino cosciente </a:t>
            </a:r>
            <a:endParaRPr lang="it-IT" sz="22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it-IT" sz="2200" strike="noStrike" spc="-1" dirty="0">
                <a:solidFill>
                  <a:srgbClr val="0051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assunzione immediata per bocca </a:t>
            </a:r>
            <a:endParaRPr lang="it-IT" sz="22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it-IT" sz="2200" strike="noStrike" spc="-1" dirty="0">
                <a:solidFill>
                  <a:srgbClr val="0051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di zuccheri semplici a rapido assorbimento </a:t>
            </a:r>
            <a:endParaRPr lang="it-IT" sz="22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Il </a:t>
            </a:r>
            <a:r>
              <a:rPr lang="it-IT" sz="2200" b="0" u="sng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piano individuale terapeutico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riporta le indicazioni del  </a:t>
            </a: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edico </a:t>
            </a: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urante di quel bambino o ragazzo per la correzione dell’ipoglicemia. </a:t>
            </a:r>
          </a:p>
          <a:p>
            <a:pPr algn="ctr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Avvertire la famiglia dell’accaduto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1000"/>
    </mc:Choice>
    <mc:Fallback xmlns="">
      <p:transition spd="slow" advClick="0" advTm="31000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TextShape 1"/>
          <p:cNvSpPr txBox="1"/>
          <p:nvPr/>
        </p:nvSpPr>
        <p:spPr>
          <a:xfrm>
            <a:off x="561256" y="1196640"/>
            <a:ext cx="8125184" cy="50486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it-IT" sz="2200" b="1" i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</a:t>
            </a:r>
            <a:r>
              <a:rPr lang="it-IT" sz="2200" b="1" i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sempi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:  ½ succo di frutta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½ bevanda zuccherata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soluzioni di glucosio  pronte da bere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 zollette di zucchero e ricontrollare la glicemia dopo 10-15 minuti.  </a:t>
            </a: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 la glicemia è ancora &lt; 80 mg/dl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ripetere l’assunzione di zuccheri semplici e ricontrollare la glicemia dopo 10-15 minuti. </a:t>
            </a: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Per prevenire ulteriori ipoglicemie nelle ore successive, mangiare alimenti con carboidrati complessi: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1-2</a:t>
            </a:r>
            <a:r>
              <a:rPr lang="it-IT" sz="2200" b="1" i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cracker,  fette biscottate, un pezzo di pane.</a:t>
            </a: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La glicemia si normalizza prima della scomparsa dei sintomi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.      </a:t>
            </a:r>
          </a:p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Evitare pertanto l’eccesso di correzioni.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21" name="TextShape 6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639EC04A-F172-4E95-91E4-185CFC17E5B7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16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TextShape 5"/>
          <p:cNvSpPr txBox="1"/>
          <p:nvPr/>
        </p:nvSpPr>
        <p:spPr>
          <a:xfrm>
            <a:off x="0" y="116632"/>
            <a:ext cx="9144000" cy="777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Correzione dell’Ipoglicemia – </a:t>
            </a:r>
            <a:r>
              <a:rPr lang="it-IT" sz="3200" i="1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qualche</a:t>
            </a:r>
            <a:r>
              <a:rPr lang="it-IT" sz="320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it-IT" sz="3200" i="1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esempio</a:t>
            </a:r>
            <a:endParaRPr lang="it-IT" sz="3200" i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" name="43">
            <a:hlinkClick r:id="" action="ppaction://media"/>
            <a:extLst>
              <a:ext uri="{FF2B5EF4-FFF2-40B4-BE49-F238E27FC236}">
                <a16:creationId xmlns:a16="http://schemas.microsoft.com/office/drawing/2014/main" id="{B5E59991-3AD5-45D2-BE55-568F6F4347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24528" y="617844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0"/>
    </mc:Choice>
    <mc:Fallback xmlns="">
      <p:transition spd="slow" advClick="0" advTm="5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TextShape 1"/>
          <p:cNvSpPr txBox="1"/>
          <p:nvPr/>
        </p:nvSpPr>
        <p:spPr>
          <a:xfrm>
            <a:off x="457200" y="980728"/>
            <a:ext cx="8363272" cy="456434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EVENTO RARO </a:t>
            </a:r>
            <a:r>
              <a:rPr lang="it-IT" sz="2200" b="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«</a:t>
            </a:r>
            <a:r>
              <a:rPr lang="it-IT" sz="2200" b="0" i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In orario scolastico l’evenienza di ipoglicemia severa è molto rara. </a:t>
            </a:r>
          </a:p>
          <a:p>
            <a:pPr algn="just">
              <a:lnSpc>
                <a:spcPct val="100000"/>
              </a:lnSpc>
            </a:pPr>
            <a:r>
              <a:rPr lang="it-IT" sz="2200" b="0" i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Il controllo glicemico regolare, la corretta assunzione dei pasti e l’adeguato compenso dell’attività fisica, rendono estremamente improbabile il verificarsi di una ipoglicemia che necessiti di correzione con glucagone, soprattutto nelle ore di Scuola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.»*</a:t>
            </a:r>
          </a:p>
          <a:p>
            <a:pPr algn="just">
              <a:lnSpc>
                <a:spcPct val="100000"/>
              </a:lnSpc>
            </a:pPr>
            <a:endParaRPr lang="it-IT" sz="22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 algn="just"/>
            <a:r>
              <a:rPr lang="it-IT" sz="2200" i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*</a:t>
            </a:r>
            <a:r>
              <a:rPr lang="it-IT" sz="20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Documento strategico di intervento integrato per l’inserimento del bambino, adolescente e giovane con Diabete nei contesti Scolastici, Educativi, Formativi al fine di tutelarne il diritto alla cura, alla salute, all’istruzione e alla miglior qualità di vita a cura di AGD ITALIA in collaborazione con Ministero della Salute e Ministero dell’Istruzione, dell’Università, della Ricerca; novembre 2013.</a:t>
            </a:r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 algn="just">
              <a:lnSpc>
                <a:spcPct val="100000"/>
              </a:lnSpc>
            </a:pP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626" name="TextShape 5"/>
          <p:cNvSpPr txBox="1"/>
          <p:nvPr/>
        </p:nvSpPr>
        <p:spPr>
          <a:xfrm>
            <a:off x="0" y="188640"/>
            <a:ext cx="9144000" cy="863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Ipoglicemia severa 
</a:t>
            </a:r>
            <a:r>
              <a:rPr lang="it-IT" sz="320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lang="it-IT" sz="320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endParaRPr lang="it-IT" sz="32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7" name="TextShape 6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2B28EDB8-14B5-4F61-A2B0-34997AC609EC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17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2" name="7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24528" y="594048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7000"/>
    </mc:Choice>
    <mc:Fallback xmlns="">
      <p:transition spd="slow" advClick="0" advTm="37000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2B33518A-2EC2-44BD-A9AE-763510692A04}"/>
              </a:ext>
            </a:extLst>
          </p:cNvPr>
          <p:cNvSpPr/>
          <p:nvPr/>
        </p:nvSpPr>
        <p:spPr>
          <a:xfrm>
            <a:off x="2195736" y="2204864"/>
            <a:ext cx="5184576" cy="1728192"/>
          </a:xfrm>
          <a:prstGeom prst="rect">
            <a:avLst/>
          </a:prstGeom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28" name="TextShape 1"/>
          <p:cNvSpPr txBox="1"/>
          <p:nvPr/>
        </p:nvSpPr>
        <p:spPr>
          <a:xfrm>
            <a:off x="457200" y="1254960"/>
            <a:ext cx="8506800" cy="44056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 casi rari, o se non si corregge l’ipoglicemia ai primi sintomi..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Ipoglicemia</a:t>
            </a:r>
            <a:r>
              <a:rPr lang="it-IT" sz="2200" b="1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con</a:t>
            </a:r>
            <a:r>
              <a:rPr lang="it-IT" sz="2200" b="1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perdita di conoscenza:</a:t>
            </a:r>
          </a:p>
          <a:p>
            <a:pPr algn="ctr">
              <a:lnSpc>
                <a:spcPct val="100000"/>
              </a:lnSpc>
            </a:pPr>
            <a:r>
              <a:rPr lang="it-IT" sz="22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è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un’ipoglicemia severa 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glicemia &lt; = 70 mg/dl </a:t>
            </a:r>
            <a:endParaRPr lang="it-IT" sz="22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it-IT" sz="2200" strike="noStrike" spc="-1" dirty="0">
                <a:solidFill>
                  <a:srgbClr val="0051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misurazione glicemia con glucometro </a:t>
            </a:r>
          </a:p>
          <a:p>
            <a:pPr algn="ctr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..il bambino/ragazzo incosciente, potrebbe anche avere convulsioni. </a:t>
            </a:r>
            <a:r>
              <a:rPr lang="it-IT" sz="2200" b="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32" name="TextShape 5"/>
          <p:cNvSpPr txBox="1"/>
          <p:nvPr/>
        </p:nvSpPr>
        <p:spPr>
          <a:xfrm>
            <a:off x="0" y="203120"/>
            <a:ext cx="9144000" cy="705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Ipoglicemia con perdita di conoscenza
</a:t>
            </a:r>
            <a:endParaRPr lang="it-IT" sz="32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3" name="TextShape 6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20C1EF4B-A739-4388-862F-033F7FC27B92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18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2" name="7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40552" y="594048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/>
    </mc:Choice>
    <mc:Fallback xmlns="">
      <p:transition spd="slow" advClick="0" advTm="25000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TextShape 1"/>
          <p:cNvSpPr txBox="1"/>
          <p:nvPr/>
        </p:nvSpPr>
        <p:spPr>
          <a:xfrm>
            <a:off x="441000" y="1124744"/>
            <a:ext cx="8451000" cy="460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 Non dare niente per bocca 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 Mettere il bambino/ragazzo in posizione  laterale di sicurezza</a:t>
            </a: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Seguire le indicazioni del piano individuale terapeutico </a:t>
            </a:r>
          </a:p>
          <a:p>
            <a:pPr marL="342900" indent="-342900">
              <a:lnSpc>
                <a:spcPct val="100000"/>
              </a:lnSpc>
              <a:buFontTx/>
              <a:buChar char="-"/>
            </a:pPr>
            <a:endParaRPr lang="it-IT" sz="22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2900" indent="-342900">
              <a:lnSpc>
                <a:spcPct val="100000"/>
              </a:lnSpc>
              <a:buFontTx/>
              <a:buChar char="-"/>
            </a:pPr>
            <a:endParaRPr lang="it-IT" sz="22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2900" indent="-342900">
              <a:lnSpc>
                <a:spcPct val="100000"/>
              </a:lnSpc>
              <a:buFontTx/>
              <a:buChar char="-"/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Parallelamente  </a:t>
            </a:r>
            <a:r>
              <a:rPr lang="it-IT" sz="22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hiamare il 112  e i genitori</a:t>
            </a:r>
            <a:endParaRPr lang="it-IT" sz="22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39" name="CustomShape 6"/>
          <p:cNvSpPr/>
          <p:nvPr/>
        </p:nvSpPr>
        <p:spPr>
          <a:xfrm>
            <a:off x="-117360" y="274680"/>
            <a:ext cx="9143640" cy="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0" name="TextShape 7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2EAE53BF-0766-4282-86E5-894EB6A21640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TextShape 5"/>
          <p:cNvSpPr txBox="1"/>
          <p:nvPr/>
        </p:nvSpPr>
        <p:spPr>
          <a:xfrm>
            <a:off x="0" y="203120"/>
            <a:ext cx="9144000" cy="705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Ipoglicemia con perdita di conoscenza
</a:t>
            </a:r>
            <a:endParaRPr lang="it-IT" sz="32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7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76084" y="61116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000"/>
    </mc:Choice>
    <mc:Fallback xmlns="">
      <p:transition spd="slow" advClick="0" advTm="23000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TextShape 1"/>
          <p:cNvSpPr txBox="1"/>
          <p:nvPr/>
        </p:nvSpPr>
        <p:spPr>
          <a:xfrm>
            <a:off x="539640" y="1484640"/>
            <a:ext cx="3888000" cy="36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La Scuola è importante               nel graduale processo di accettazione del diabete e di progressiva acquisizione di autonomia nella gestione    della malattia. </a:t>
            </a: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Gli insegnanti e i compagni svolgono un ruolo rilevante   nel suo equilibrio quotidiano.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30" name="TextShape 5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A464D732-D36A-4852-8036-E5FD6CB1689B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531" name="Immagine 11"/>
          <p:cNvPicPr/>
          <p:nvPr/>
        </p:nvPicPr>
        <p:blipFill rotWithShape="1">
          <a:blip r:embed="rId5"/>
          <a:srcRect l="14177" r="5761"/>
          <a:stretch/>
        </p:blipFill>
        <p:spPr>
          <a:xfrm>
            <a:off x="4607640" y="1484784"/>
            <a:ext cx="4231560" cy="3502440"/>
          </a:xfrm>
          <a:prstGeom prst="rect">
            <a:avLst/>
          </a:prstGeom>
          <a:ln>
            <a:noFill/>
          </a:ln>
        </p:spPr>
      </p:pic>
      <p:sp>
        <p:nvSpPr>
          <p:cNvPr id="6" name="TextShape 1"/>
          <p:cNvSpPr txBox="1"/>
          <p:nvPr/>
        </p:nvSpPr>
        <p:spPr>
          <a:xfrm>
            <a:off x="0" y="335272"/>
            <a:ext cx="9144000" cy="8614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Bambini/ragazzi con Diabete di Tipo 1 </a:t>
            </a:r>
          </a:p>
          <a:p>
            <a:pPr algn="ctr">
              <a:lnSpc>
                <a:spcPct val="100000"/>
              </a:lnSpc>
            </a:pPr>
            <a:r>
              <a:rPr lang="it-IT" sz="320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 </a:t>
            </a:r>
            <a:r>
              <a:rPr lang="it-IT" sz="3200" strike="noStrike" spc="-1" dirty="0">
                <a:solidFill>
                  <a:srgbClr val="0051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Scuola/Nido</a:t>
            </a:r>
            <a:r>
              <a:rPr lang="it-IT" sz="320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lang="it-IT" sz="3200" u="sng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endParaRPr lang="it-IT" sz="32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5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40552" y="590122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000"/>
    </mc:Choice>
    <mc:Fallback xmlns="">
      <p:transition spd="slow" advClick="0" advTm="25000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TextShape 1"/>
          <p:cNvSpPr txBox="1"/>
          <p:nvPr/>
        </p:nvSpPr>
        <p:spPr>
          <a:xfrm>
            <a:off x="591232" y="1196640"/>
            <a:ext cx="8229240" cy="4464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Fuori dall’ambiente ospedaliero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per la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it-IT" sz="220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correzione dell’ipoglicemia con perdita di conoscenza</a:t>
            </a:r>
            <a:r>
              <a:rPr lang="it-IT" sz="2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viene utilizzato </a:t>
            </a:r>
            <a:r>
              <a:rPr lang="it-IT" sz="2200" b="1" u="sng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come farmaco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il glucagone</a:t>
            </a:r>
            <a:r>
              <a:rPr lang="it-IT" sz="220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per innalzare rapidamente la glicemia</a:t>
            </a:r>
            <a:r>
              <a:rPr lang="it-IT" sz="2200" b="1" i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.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Cos’è il glucagone?</a:t>
            </a:r>
            <a:r>
              <a:rPr lang="it-IT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</a:p>
          <a:p>
            <a:pPr algn="just">
              <a:lnSpc>
                <a:spcPct val="100000"/>
              </a:lnSpc>
            </a:pP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È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un ormone fisiologico che contribuisce alla regolazione della glicemia,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ha una azione iperglicemizzante</a:t>
            </a: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 breve tempo, mobilizza il glucosio dalle riserve dell’organismo.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46" name="TextShape 6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04F9AC89-3B93-4568-8BFB-BD4DD6355F8A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20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TextShape 5"/>
          <p:cNvSpPr txBox="1"/>
          <p:nvPr/>
        </p:nvSpPr>
        <p:spPr>
          <a:xfrm>
            <a:off x="0" y="203120"/>
            <a:ext cx="9144000" cy="705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Ipoglicemia con perdita di conoscenza
</a:t>
            </a:r>
            <a:endParaRPr lang="it-IT" sz="32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7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84568" y="563203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TextShape 1"/>
          <p:cNvSpPr txBox="1"/>
          <p:nvPr/>
        </p:nvSpPr>
        <p:spPr>
          <a:xfrm>
            <a:off x="590760" y="980728"/>
            <a:ext cx="8229240" cy="4752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r>
              <a:rPr lang="it-IT" sz="2200" i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«</a:t>
            </a:r>
            <a:r>
              <a:rPr lang="it-IT" sz="2200" i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Il </a:t>
            </a:r>
            <a:r>
              <a:rPr lang="it-IT" sz="2200" b="1" i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glucagone</a:t>
            </a:r>
            <a:r>
              <a:rPr lang="it-IT" sz="2200" i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è un farmaco salvavita che, come tale, può essere somministrato da </a:t>
            </a:r>
            <a:r>
              <a:rPr lang="it-IT" sz="2200" b="1" i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chiunque</a:t>
            </a:r>
            <a:r>
              <a:rPr lang="it-IT" sz="2200" i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si trovi in presenza di un paziente con  ipoglicemia in stato di incoscienza.   </a:t>
            </a:r>
          </a:p>
          <a:p>
            <a:pPr algn="just">
              <a:lnSpc>
                <a:spcPct val="100000"/>
              </a:lnSpc>
            </a:pPr>
            <a:r>
              <a:rPr lang="it-IT" sz="2200" i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Qualora esistessero dei dubbi sulla natura della crisi, la somministrazione di glucagone non riveste alcun carattere di pericolosità per il paziente».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*</a:t>
            </a:r>
          </a:p>
          <a:p>
            <a:pPr algn="just">
              <a:lnSpc>
                <a:spcPct val="100000"/>
              </a:lnSpc>
            </a:pPr>
            <a:endParaRPr lang="it-IT" sz="2200" b="1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60" algn="just">
              <a:lnSpc>
                <a:spcPct val="100000"/>
              </a:lnSpc>
              <a:buClr>
                <a:srgbClr val="002060"/>
              </a:buClr>
            </a:pPr>
            <a:r>
              <a:rPr lang="it-IT" sz="20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*Documento strategico di intervento integrato </a:t>
            </a:r>
            <a:r>
              <a:rPr lang="it-IT" sz="2000" i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per l’inserimento del bambino, adolescente e giovane con diabete in contesti scolastici, educativi, formativi al fine di tutelarne il diritto alla cura, alla salute, all’istruzione e alla migliore qualità della vita – </a:t>
            </a:r>
            <a:r>
              <a:rPr lang="it-IT" sz="20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 cura  di AGD ITALIA </a:t>
            </a:r>
            <a:r>
              <a:rPr lang="it-IT" sz="2000" i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(</a:t>
            </a:r>
            <a:r>
              <a:rPr lang="it-IT" sz="20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COORDINAMENTO TRA ASSOCIAZIONI   ITALIANE DI AIUTO A BAMBINI  E GIOVANI CON DIABETE)</a:t>
            </a:r>
            <a:r>
              <a:rPr lang="it-IT" sz="2000" i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it-IT" sz="20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 collaborazione con Ministero della Salute, Ministero dell’Istruzione, dell’Università, della Ricerca</a:t>
            </a:r>
            <a:r>
              <a:rPr lang="it-IT" sz="2000" i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novembre 2013.</a:t>
            </a: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51" name="TextShape 5"/>
          <p:cNvSpPr txBox="1"/>
          <p:nvPr/>
        </p:nvSpPr>
        <p:spPr>
          <a:xfrm>
            <a:off x="0" y="116632"/>
            <a:ext cx="9144000" cy="921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Glucagone 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2" name="TextShape 6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792A78F3-BE96-44DC-8470-626B933681D4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21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2" name="7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96536" y="5940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72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9000"/>
    </mc:Choice>
    <mc:Fallback xmlns="">
      <p:transition spd="slow" advClick="0" advTm="29000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TextShape 1"/>
          <p:cNvSpPr txBox="1"/>
          <p:nvPr/>
        </p:nvSpPr>
        <p:spPr>
          <a:xfrm>
            <a:off x="590760" y="1196280"/>
            <a:ext cx="8229240" cy="47523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Una volta somministrato,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il glucagone </a:t>
            </a:r>
            <a:r>
              <a:rPr lang="it-IT" sz="22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d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etermina un innalzamento della glicemia con ripresa dello stato di coscienza entro 5-10 minuti*</a:t>
            </a:r>
          </a:p>
          <a:p>
            <a:pPr>
              <a:lnSpc>
                <a:spcPct val="100000"/>
              </a:lnSpc>
            </a:pPr>
            <a:endParaRPr lang="it-IT" sz="22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it-IT" sz="22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 </a:t>
            </a:r>
            <a:r>
              <a:rPr lang="it-IT" sz="20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Manuale operativo per l’applicazione del “Piano sulla Malattia Diabetica del 2013” in età Pediatrica  della SIEDP- Società Italiana Endocrinologia Diabetologia  Pediatrica.</a:t>
            </a:r>
            <a:endParaRPr lang="it-IT" sz="2000" b="0" strike="noStrike" spc="-1" dirty="0">
              <a:solidFill>
                <a:srgbClr val="C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 algn="just"/>
            <a:r>
              <a:rPr lang="it-IT" sz="20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 </a:t>
            </a: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652" name="TextShape 6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792A78F3-BE96-44DC-8470-626B933681D4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22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TextShape 5"/>
          <p:cNvSpPr txBox="1"/>
          <p:nvPr/>
        </p:nvSpPr>
        <p:spPr>
          <a:xfrm>
            <a:off x="0" y="116632"/>
            <a:ext cx="9144000" cy="921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Glucagone 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7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68544" y="611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14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TextShape 1"/>
          <p:cNvSpPr txBox="1"/>
          <p:nvPr/>
        </p:nvSpPr>
        <p:spPr>
          <a:xfrm>
            <a:off x="417240" y="1196640"/>
            <a:ext cx="8726400" cy="4752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Il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glucagone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è attualmente disponibile in due formulazioni: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ctr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60" algn="just">
              <a:lnSpc>
                <a:spcPct val="100000"/>
              </a:lnSpc>
              <a:buClr>
                <a:srgbClr val="002060"/>
              </a:buClr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 Iniettiva (somministrazione intramuscolare) 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60" algn="just">
              <a:lnSpc>
                <a:spcPct val="100000"/>
              </a:lnSpc>
              <a:buClr>
                <a:srgbClr val="002060"/>
              </a:buClr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 Spray (somministrazione </a:t>
            </a:r>
            <a:r>
              <a:rPr lang="it-IT" sz="2200" b="0" strike="noStrike" spc="-1" dirty="0" err="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endonasale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) 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58" name="TextShape 6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90CD8699-1210-4DF1-903F-755900E099FB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23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TextShape 5"/>
          <p:cNvSpPr txBox="1"/>
          <p:nvPr/>
        </p:nvSpPr>
        <p:spPr>
          <a:xfrm>
            <a:off x="0" y="116632"/>
            <a:ext cx="9144000" cy="921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Glucagone 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7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96536" y="594864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"/>
    </mc:Choice>
    <mc:Fallback xmlns="">
      <p:transition spd="slow" advClick="0" advTm="14000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TextShape 1"/>
          <p:cNvSpPr txBox="1"/>
          <p:nvPr/>
        </p:nvSpPr>
        <p:spPr>
          <a:xfrm>
            <a:off x="590760" y="1196640"/>
            <a:ext cx="8229240" cy="460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Il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glucagone 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iniettivo è costituito da un </a:t>
            </a:r>
            <a:r>
              <a:rPr lang="it-IT" sz="2200" b="0" u="sng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kit di pronto uso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che contiene: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60">
              <a:lnSpc>
                <a:spcPct val="100000"/>
              </a:lnSpc>
              <a:buClr>
                <a:srgbClr val="002060"/>
              </a:buClr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 foglio illustrativo e manuale di istruzione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60">
              <a:lnSpc>
                <a:spcPct val="100000"/>
              </a:lnSpc>
              <a:buClr>
                <a:srgbClr val="002060"/>
              </a:buClr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 una siringa pre-riempita contenente soluzione fisiologica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60">
              <a:lnSpc>
                <a:spcPct val="100000"/>
              </a:lnSpc>
              <a:buClr>
                <a:srgbClr val="002060"/>
              </a:buClr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 un flacone con polvere secca (principio attivo), che vanno miscelati al momento dell’uso.   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Può essere somministrato ad ogni età (dose peso-dipendente) e va conservato in frigorifero.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64" name="TextShape 6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E27C9DE5-C74F-48F3-AC90-3339760C691F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24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TextShape 5"/>
          <p:cNvSpPr txBox="1"/>
          <p:nvPr/>
        </p:nvSpPr>
        <p:spPr>
          <a:xfrm>
            <a:off x="0" y="116632"/>
            <a:ext cx="9144000" cy="921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Glucagone iniettivo 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7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24528" y="596588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1000"/>
    </mc:Choice>
    <mc:Fallback xmlns="">
      <p:transition spd="slow" advClick="0" advTm="31000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TextShape 2"/>
          <p:cNvSpPr txBox="1"/>
          <p:nvPr/>
        </p:nvSpPr>
        <p:spPr>
          <a:xfrm>
            <a:off x="457200" y="1989000"/>
            <a:ext cx="4762440" cy="3096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100000"/>
              </a:lnSpc>
            </a:pPr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67" name="TextShape 3"/>
          <p:cNvSpPr txBox="1"/>
          <p:nvPr/>
        </p:nvSpPr>
        <p:spPr>
          <a:xfrm>
            <a:off x="395536" y="980728"/>
            <a:ext cx="5112088" cy="2530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it-IT" sz="2200" b="1" i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Glucagone</a:t>
            </a:r>
          </a:p>
          <a:p>
            <a:pPr algn="just">
              <a:lnSpc>
                <a:spcPct val="100000"/>
              </a:lnSpc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260" indent="-342900" algn="just">
              <a:lnSpc>
                <a:spcPct val="100000"/>
              </a:lnSpc>
              <a:buClr>
                <a:srgbClr val="002060"/>
              </a:buClr>
              <a:buFont typeface="+mj-lt"/>
              <a:buAutoNum type="arabicParenR"/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Iniettare il solvente contenuto nella siringa all’interno del flaconcino e, senza togliere l’ago, agitare delicatamente finché il liquido risulti limpido</a:t>
            </a:r>
          </a:p>
          <a:p>
            <a:pPr marL="343260" indent="-342900" algn="just">
              <a:lnSpc>
                <a:spcPct val="100000"/>
              </a:lnSpc>
              <a:buClr>
                <a:srgbClr val="002060"/>
              </a:buClr>
              <a:buFont typeface="+mj-lt"/>
              <a:buAutoNum type="arabicParenR"/>
            </a:pPr>
            <a:endParaRPr lang="it-IT" sz="22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260" indent="-342900" algn="just">
              <a:lnSpc>
                <a:spcPct val="100000"/>
              </a:lnSpc>
              <a:buClr>
                <a:srgbClr val="002060"/>
              </a:buClr>
              <a:buFont typeface="+mj-lt"/>
              <a:buAutoNum type="arabicParenR"/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Aspirare con la siringa il glucagone ricostituito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671" name="Immagine 10"/>
          <p:cNvPicPr/>
          <p:nvPr/>
        </p:nvPicPr>
        <p:blipFill>
          <a:blip r:embed="rId5"/>
          <a:stretch/>
        </p:blipFill>
        <p:spPr>
          <a:xfrm>
            <a:off x="5569288" y="1172088"/>
            <a:ext cx="3235218" cy="2725072"/>
          </a:xfrm>
          <a:prstGeom prst="rect">
            <a:avLst/>
          </a:prstGeom>
          <a:ln>
            <a:noFill/>
          </a:ln>
        </p:spPr>
      </p:pic>
      <p:sp>
        <p:nvSpPr>
          <p:cNvPr id="672" name="TextShape 7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C116E7D9-1753-4E57-A262-B51E09BB8C73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25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" name="TextShape 5"/>
          <p:cNvSpPr txBox="1"/>
          <p:nvPr/>
        </p:nvSpPr>
        <p:spPr>
          <a:xfrm>
            <a:off x="0" y="116632"/>
            <a:ext cx="9144000" cy="921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Kit glucagone iniettivo 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398347" y="3949824"/>
            <a:ext cx="834730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3260" indent="-342900" algn="just">
              <a:lnSpc>
                <a:spcPct val="100000"/>
              </a:lnSpc>
              <a:buClr>
                <a:srgbClr val="002060"/>
              </a:buClr>
              <a:buFont typeface="+mj-lt"/>
              <a:buAutoNum type="arabicParenR"/>
            </a:pPr>
            <a:endParaRPr lang="it-IT" sz="22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60" algn="just">
              <a:lnSpc>
                <a:spcPct val="100000"/>
              </a:lnSpc>
              <a:buClr>
                <a:srgbClr val="002060"/>
              </a:buClr>
            </a:pP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3) Porre la siringa con l’ago rivolto verso l’alto, picchiettare e far fuoriuscire le bolle</a:t>
            </a:r>
          </a:p>
          <a:p>
            <a:pPr marL="360" algn="just">
              <a:lnSpc>
                <a:spcPct val="100000"/>
              </a:lnSpc>
              <a:buClr>
                <a:srgbClr val="002060"/>
              </a:buClr>
            </a:pPr>
            <a:endParaRPr lang="it-IT" sz="22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60" algn="just">
              <a:buClr>
                <a:srgbClr val="002060"/>
              </a:buClr>
            </a:pP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4) Il glucagone può essere iniettato sia per via sottocutanea che intramuscolare, preferendo zone ampie, come gluteo e coscia</a:t>
            </a:r>
          </a:p>
          <a:p>
            <a:pPr marL="360" algn="just">
              <a:lnSpc>
                <a:spcPct val="100000"/>
              </a:lnSpc>
              <a:buClr>
                <a:srgbClr val="002060"/>
              </a:buClr>
            </a:pPr>
            <a:endParaRPr lang="it-IT" sz="22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4" name="52">
            <a:hlinkClick r:id="" action="ppaction://media"/>
            <a:extLst>
              <a:ext uri="{FF2B5EF4-FFF2-40B4-BE49-F238E27FC236}">
                <a16:creationId xmlns:a16="http://schemas.microsoft.com/office/drawing/2014/main" id="{EDFAF575-7243-43F3-8F92-562C960F08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2520" y="610723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TextShape 1"/>
          <p:cNvSpPr txBox="1"/>
          <p:nvPr/>
        </p:nvSpPr>
        <p:spPr>
          <a:xfrm>
            <a:off x="467544" y="980728"/>
            <a:ext cx="8445240" cy="460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260" indent="-342900">
              <a:lnSpc>
                <a:spcPct val="100000"/>
              </a:lnSpc>
              <a:buClr>
                <a:srgbClr val="002060"/>
              </a:buClr>
              <a:buFont typeface="Calibri" panose="020F0502020204030204" pitchFamily="34" charset="0"/>
              <a:buChar char="⁻"/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Novità (disponibile da luglio 2020)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260" indent="-342900">
              <a:lnSpc>
                <a:spcPct val="100000"/>
              </a:lnSpc>
              <a:buClr>
                <a:srgbClr val="002060"/>
              </a:buClr>
              <a:buFont typeface="Calibri" panose="020F0502020204030204" pitchFamily="34" charset="0"/>
              <a:buChar char="⁻"/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Età &gt; 4 anni </a:t>
            </a:r>
          </a:p>
          <a:p>
            <a:pPr marL="343260" indent="-342900">
              <a:lnSpc>
                <a:spcPct val="100000"/>
              </a:lnSpc>
              <a:buClr>
                <a:srgbClr val="002060"/>
              </a:buClr>
              <a:buFont typeface="Calibri" panose="020F0502020204030204" pitchFamily="34" charset="0"/>
              <a:buChar char="⁻"/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260" indent="-342900">
              <a:lnSpc>
                <a:spcPct val="100000"/>
              </a:lnSpc>
              <a:buClr>
                <a:srgbClr val="002060"/>
              </a:buClr>
              <a:buFont typeface="Calibri" panose="020F0502020204030204" pitchFamily="34" charset="0"/>
              <a:buChar char="⁻"/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Unico </a:t>
            </a:r>
            <a:r>
              <a:rPr lang="it-IT" sz="2200" b="0" i="1" strike="noStrike" spc="-1" dirty="0" err="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device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260" indent="-342900">
              <a:lnSpc>
                <a:spcPct val="100000"/>
              </a:lnSpc>
              <a:buClr>
                <a:srgbClr val="002060"/>
              </a:buClr>
              <a:buFont typeface="Calibri" panose="020F0502020204030204" pitchFamily="34" charset="0"/>
              <a:buChar char="⁻"/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Dose fissa (3 mg di glucagone) </a:t>
            </a:r>
          </a:p>
          <a:p>
            <a:pPr marL="343260" indent="-342900">
              <a:lnSpc>
                <a:spcPct val="100000"/>
              </a:lnSpc>
              <a:buClr>
                <a:srgbClr val="002060"/>
              </a:buClr>
              <a:buFont typeface="Calibri" panose="020F0502020204030204" pitchFamily="34" charset="0"/>
              <a:buChar char="⁻"/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260" indent="-342900">
              <a:lnSpc>
                <a:spcPct val="100000"/>
              </a:lnSpc>
              <a:buClr>
                <a:srgbClr val="002060"/>
              </a:buClr>
              <a:buFont typeface="Calibri" panose="020F0502020204030204" pitchFamily="34" charset="0"/>
              <a:buChar char="⁻"/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Pronto all’uso (non richiede ricostituzione)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260" indent="-342900">
              <a:lnSpc>
                <a:spcPct val="100000"/>
              </a:lnSpc>
              <a:buClr>
                <a:srgbClr val="002060"/>
              </a:buClr>
              <a:buFont typeface="Calibri" panose="020F0502020204030204" pitchFamily="34" charset="0"/>
              <a:buChar char="⁻"/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Non necessita conservazione in frigorifero </a:t>
            </a:r>
          </a:p>
          <a:p>
            <a:pPr marL="343260" indent="-342900">
              <a:lnSpc>
                <a:spcPct val="100000"/>
              </a:lnSpc>
              <a:buClr>
                <a:srgbClr val="002060"/>
              </a:buClr>
              <a:buFont typeface="Calibri" panose="020F0502020204030204" pitchFamily="34" charset="0"/>
              <a:buChar char="⁻"/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260" indent="-342900">
              <a:lnSpc>
                <a:spcPct val="100000"/>
              </a:lnSpc>
              <a:buClr>
                <a:srgbClr val="002060"/>
              </a:buClr>
              <a:buFont typeface="Calibri" panose="020F0502020204030204" pitchFamily="34" charset="0"/>
              <a:buChar char="⁻"/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Viene assorbito passivamente attraverso la mucosa nasale</a:t>
            </a:r>
            <a:endParaRPr lang="it-IT" sz="22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260" indent="-342900">
              <a:lnSpc>
                <a:spcPct val="100000"/>
              </a:lnSpc>
              <a:buClr>
                <a:srgbClr val="002060"/>
              </a:buClr>
              <a:buFont typeface="Calibri" panose="020F0502020204030204" pitchFamily="34" charset="0"/>
              <a:buChar char="⁻"/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Non è necessario inalare o respirare profondamente dopo la somministrazione</a:t>
            </a:r>
          </a:p>
          <a:p>
            <a:pPr marL="343260" indent="-342900">
              <a:lnSpc>
                <a:spcPct val="100000"/>
              </a:lnSpc>
              <a:buClr>
                <a:srgbClr val="002060"/>
              </a:buClr>
              <a:buFont typeface="Calibri" panose="020F0502020204030204" pitchFamily="34" charset="0"/>
              <a:buChar char="⁻"/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260" indent="-342900">
              <a:lnSpc>
                <a:spcPct val="100000"/>
              </a:lnSpc>
              <a:buClr>
                <a:srgbClr val="002060"/>
              </a:buClr>
              <a:buFont typeface="Calibri" panose="020F0502020204030204" pitchFamily="34" charset="0"/>
              <a:buChar char="⁻"/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Rapidità di somministrazione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2900" indent="-342900">
              <a:lnSpc>
                <a:spcPct val="100000"/>
              </a:lnSpc>
              <a:buFont typeface="Calibri" panose="020F0502020204030204" pitchFamily="34" charset="0"/>
              <a:buChar char="⁻"/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2900" indent="-342900">
              <a:lnSpc>
                <a:spcPct val="100000"/>
              </a:lnSpc>
              <a:buFont typeface="Calibri" panose="020F0502020204030204" pitchFamily="34" charset="0"/>
              <a:buChar char="⁻"/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79" name="TextShape 6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F46D91E1-8DDD-4248-861A-EA0C7E5C462D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26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680" name="Immagine 9"/>
          <p:cNvPicPr/>
          <p:nvPr/>
        </p:nvPicPr>
        <p:blipFill>
          <a:blip r:embed="rId5">
            <a:clrChange>
              <a:clrFrom>
                <a:srgbClr val="E4E6E7"/>
              </a:clrFrom>
              <a:clrTo>
                <a:srgbClr val="E4E6E7">
                  <a:alpha val="0"/>
                </a:srgbClr>
              </a:clrTo>
            </a:clrChange>
          </a:blip>
          <a:stretch/>
        </p:blipFill>
        <p:spPr>
          <a:xfrm>
            <a:off x="5940152" y="1077816"/>
            <a:ext cx="2073240" cy="2135160"/>
          </a:xfrm>
          <a:prstGeom prst="rect">
            <a:avLst/>
          </a:prstGeom>
          <a:ln>
            <a:noFill/>
          </a:ln>
        </p:spPr>
      </p:pic>
      <p:sp>
        <p:nvSpPr>
          <p:cNvPr id="6" name="TextShape 5"/>
          <p:cNvSpPr txBox="1"/>
          <p:nvPr/>
        </p:nvSpPr>
        <p:spPr>
          <a:xfrm>
            <a:off x="0" y="116632"/>
            <a:ext cx="9144000" cy="921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Glucagone </a:t>
            </a:r>
            <a:r>
              <a:rPr lang="it-IT" sz="3200" b="0" strike="noStrike" spc="-1" dirty="0" err="1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endonasale</a:t>
            </a: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8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24528" y="594048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7000"/>
    </mc:Choice>
    <mc:Fallback xmlns="">
      <p:transition spd="slow" advClick="0" advTm="37000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TextShape 1"/>
          <p:cNvSpPr txBox="1"/>
          <p:nvPr/>
        </p:nvSpPr>
        <p:spPr>
          <a:xfrm>
            <a:off x="590760" y="980728"/>
            <a:ext cx="8301720" cy="460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it-IT" sz="2200" b="1" i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Modalità di somministrazione</a:t>
            </a: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60" algn="just">
              <a:lnSpc>
                <a:spcPct val="100000"/>
              </a:lnSpc>
              <a:buClr>
                <a:srgbClr val="002060"/>
              </a:buClr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 Rimuovere la pellicola di plastica tirando la striscia rossa</a:t>
            </a:r>
          </a:p>
          <a:p>
            <a:pPr marL="343260" indent="-342900" algn="just">
              <a:lnSpc>
                <a:spcPct val="100000"/>
              </a:lnSpc>
              <a:buClr>
                <a:srgbClr val="002060"/>
              </a:buClr>
              <a:buFont typeface="Wingdings" panose="05000000000000000000" pitchFamily="2" charset="2"/>
              <a:buChar char="Ø"/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60" algn="just">
              <a:lnSpc>
                <a:spcPct val="100000"/>
              </a:lnSpc>
              <a:buClr>
                <a:srgbClr val="002060"/>
              </a:buClr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 Estrarre il farmaco dal contenitore cilindrico (NON premere il pistone finché non si è pronti per la somministrazione)</a:t>
            </a:r>
          </a:p>
          <a:p>
            <a:pPr marL="343260" indent="-342900" algn="just">
              <a:lnSpc>
                <a:spcPct val="100000"/>
              </a:lnSpc>
              <a:buClr>
                <a:srgbClr val="002060"/>
              </a:buClr>
              <a:buFont typeface="Wingdings" panose="05000000000000000000" pitchFamily="2" charset="2"/>
              <a:buChar char="Ø"/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60" algn="just">
              <a:lnSpc>
                <a:spcPct val="100000"/>
              </a:lnSpc>
              <a:buClr>
                <a:srgbClr val="002060"/>
              </a:buClr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 Tenere il contenitore monodose tra le dita e il pollice (NON provarlo prima poiché contiene una singola dose di glucagone e non può essere riutilizzato)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86" name="TextShape 6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63F65E49-B315-48DD-A1FB-0B92B044A00C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27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687" name="Immagine 13"/>
          <p:cNvPicPr/>
          <p:nvPr/>
        </p:nvPicPr>
        <p:blipFill>
          <a:blip r:embed="rId5"/>
          <a:stretch/>
        </p:blipFill>
        <p:spPr>
          <a:xfrm>
            <a:off x="3203848" y="4365104"/>
            <a:ext cx="3514320" cy="1436744"/>
          </a:xfrm>
          <a:prstGeom prst="rect">
            <a:avLst/>
          </a:prstGeom>
          <a:ln>
            <a:noFill/>
          </a:ln>
        </p:spPr>
      </p:pic>
      <p:pic>
        <p:nvPicPr>
          <p:cNvPr id="688" name="Immagine 14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1043608" y="4365104"/>
            <a:ext cx="1895040" cy="1436744"/>
          </a:xfrm>
          <a:prstGeom prst="rect">
            <a:avLst/>
          </a:prstGeom>
          <a:ln>
            <a:noFill/>
          </a:ln>
        </p:spPr>
      </p:pic>
      <p:sp>
        <p:nvSpPr>
          <p:cNvPr id="7" name="TextShape 5"/>
          <p:cNvSpPr txBox="1"/>
          <p:nvPr/>
        </p:nvSpPr>
        <p:spPr>
          <a:xfrm>
            <a:off x="0" y="116632"/>
            <a:ext cx="9144000" cy="921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Glucagone </a:t>
            </a:r>
            <a:r>
              <a:rPr lang="it-IT" sz="3200" b="0" strike="noStrike" spc="-1" dirty="0" err="1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endonasale</a:t>
            </a: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8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2520" y="600219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6000"/>
    </mc:Choice>
    <mc:Fallback xmlns="">
      <p:transition spd="slow" advClick="0" advTm="36000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TextShape 6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4DA660E6-BFEF-4E1B-8F29-175FB607D7F3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28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695" name="Immagine 3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489704" y="1352856"/>
            <a:ext cx="1695400" cy="1716104"/>
          </a:xfrm>
          <a:prstGeom prst="rect">
            <a:avLst/>
          </a:prstGeom>
          <a:ln>
            <a:noFill/>
          </a:ln>
        </p:spPr>
      </p:pic>
      <p:pic>
        <p:nvPicPr>
          <p:cNvPr id="696" name="Immagine 6"/>
          <p:cNvPicPr/>
          <p:nvPr/>
        </p:nvPicPr>
        <p:blipFill>
          <a:blip r:embed="rId6"/>
          <a:stretch/>
        </p:blipFill>
        <p:spPr>
          <a:xfrm>
            <a:off x="467544" y="3212976"/>
            <a:ext cx="1717560" cy="1440160"/>
          </a:xfrm>
          <a:prstGeom prst="rect">
            <a:avLst/>
          </a:prstGeom>
          <a:ln>
            <a:noFill/>
          </a:ln>
        </p:spPr>
      </p:pic>
      <p:pic>
        <p:nvPicPr>
          <p:cNvPr id="697" name="Immagine 9"/>
          <p:cNvPicPr/>
          <p:nvPr/>
        </p:nvPicPr>
        <p:blipFill>
          <a:blip r:embed="rId7"/>
          <a:stretch/>
        </p:blipFill>
        <p:spPr>
          <a:xfrm>
            <a:off x="512384" y="4795320"/>
            <a:ext cx="1672720" cy="1316280"/>
          </a:xfrm>
          <a:prstGeom prst="rect">
            <a:avLst/>
          </a:prstGeom>
          <a:ln>
            <a:noFill/>
          </a:ln>
        </p:spPr>
      </p:pic>
      <p:sp>
        <p:nvSpPr>
          <p:cNvPr id="8" name="TextShape 5"/>
          <p:cNvSpPr txBox="1"/>
          <p:nvPr/>
        </p:nvSpPr>
        <p:spPr>
          <a:xfrm>
            <a:off x="0" y="116632"/>
            <a:ext cx="9144000" cy="921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Glucagone </a:t>
            </a:r>
            <a:r>
              <a:rPr lang="it-IT" sz="3200" b="0" strike="noStrike" spc="-1" dirty="0" err="1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endonasale</a:t>
            </a: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8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24528" y="6111600"/>
            <a:ext cx="609600" cy="609600"/>
          </a:xfrm>
          <a:prstGeom prst="rect">
            <a:avLst/>
          </a:prstGeom>
        </p:spPr>
      </p:pic>
      <p:sp>
        <p:nvSpPr>
          <p:cNvPr id="14" name="TextShape 1"/>
          <p:cNvSpPr txBox="1"/>
          <p:nvPr/>
        </p:nvSpPr>
        <p:spPr>
          <a:xfrm>
            <a:off x="467544" y="908720"/>
            <a:ext cx="8445240" cy="53365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it-IT" sz="2200" b="1" i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Modalità di somministrazione</a:t>
            </a:r>
          </a:p>
          <a:p>
            <a:pPr algn="just">
              <a:lnSpc>
                <a:spcPct val="100000"/>
              </a:lnSpc>
            </a:pPr>
            <a:endParaRPr lang="it-IT" sz="22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60" algn="just">
              <a:lnSpc>
                <a:spcPct val="100000"/>
              </a:lnSpc>
              <a:buClr>
                <a:srgbClr val="002060"/>
              </a:buClr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		Inserire delicatamente l'estremità del contenitore 			monodose in una narice fino a quando le dita non 			toccano la parte esterna del naso</a:t>
            </a:r>
          </a:p>
          <a:p>
            <a:pPr marL="343260" indent="-342900" algn="just">
              <a:lnSpc>
                <a:spcPct val="100000"/>
              </a:lnSpc>
              <a:buClr>
                <a:srgbClr val="002060"/>
              </a:buClr>
              <a:buFont typeface="Wingdings" panose="05000000000000000000" pitchFamily="2" charset="2"/>
              <a:buChar char="Ø"/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60" algn="just">
              <a:lnSpc>
                <a:spcPct val="100000"/>
              </a:lnSpc>
              <a:buClr>
                <a:srgbClr val="002060"/>
              </a:buClr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		</a:t>
            </a:r>
          </a:p>
          <a:p>
            <a:pPr marL="360" algn="just">
              <a:lnSpc>
                <a:spcPct val="100000"/>
              </a:lnSpc>
              <a:buClr>
                <a:srgbClr val="002060"/>
              </a:buClr>
            </a:pPr>
            <a:endParaRPr lang="it-IT" sz="22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60" algn="just">
              <a:lnSpc>
                <a:spcPct val="100000"/>
              </a:lnSpc>
              <a:buClr>
                <a:srgbClr val="002060"/>
              </a:buClr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		Premere il pistone fino in fondo</a:t>
            </a:r>
            <a:endParaRPr lang="it-IT" sz="22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260" indent="-342900" algn="just">
              <a:lnSpc>
                <a:spcPct val="100000"/>
              </a:lnSpc>
              <a:buClr>
                <a:srgbClr val="002060"/>
              </a:buClr>
              <a:buFont typeface="Wingdings" panose="05000000000000000000" pitchFamily="2" charset="2"/>
              <a:buChar char="Ø"/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260" indent="-342900" algn="just">
              <a:lnSpc>
                <a:spcPct val="100000"/>
              </a:lnSpc>
              <a:buClr>
                <a:srgbClr val="002060"/>
              </a:buClr>
              <a:buFont typeface="Wingdings" panose="05000000000000000000" pitchFamily="2" charset="2"/>
              <a:buChar char="Ø"/>
            </a:pPr>
            <a:endParaRPr lang="it-IT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43260" indent="-342900" algn="just">
              <a:lnSpc>
                <a:spcPct val="100000"/>
              </a:lnSpc>
              <a:buClr>
                <a:srgbClr val="002060"/>
              </a:buClr>
              <a:buFont typeface="Wingdings" panose="05000000000000000000" pitchFamily="2" charset="2"/>
              <a:buChar char="Ø"/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60" algn="just">
              <a:lnSpc>
                <a:spcPct val="100000"/>
              </a:lnSpc>
              <a:buClr>
                <a:srgbClr val="002060"/>
              </a:buClr>
            </a:pPr>
            <a:r>
              <a:rPr lang="it-IT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		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La somministrazione della dose è completa quando la 			linea verde non viene più visualizzata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1000"/>
    </mc:Choice>
    <mc:Fallback xmlns="">
      <p:transition spd="slow" advClick="0" advTm="31000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TextShape 2"/>
          <p:cNvSpPr txBox="1"/>
          <p:nvPr/>
        </p:nvSpPr>
        <p:spPr>
          <a:xfrm>
            <a:off x="731247" y="2202980"/>
            <a:ext cx="3819960" cy="180380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È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importante  che la vita scolastica  relazionale e sociale sia come quella dei coetanei, evitando atteggiamenti di «diversità».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35" name="TextShape 3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EBD72806-FB55-4D4C-A4B2-81A5A5D2327E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3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539" name="Segnaposto contenuto 12"/>
          <p:cNvPicPr/>
          <p:nvPr/>
        </p:nvPicPr>
        <p:blipFill>
          <a:blip r:embed="rId5"/>
          <a:srcRect l="8124" r="7224"/>
          <a:stretch/>
        </p:blipFill>
        <p:spPr>
          <a:xfrm>
            <a:off x="4702680" y="1628640"/>
            <a:ext cx="3613736" cy="2952488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6" name="TextShape 1"/>
          <p:cNvSpPr txBox="1"/>
          <p:nvPr/>
        </p:nvSpPr>
        <p:spPr>
          <a:xfrm>
            <a:off x="0" y="335272"/>
            <a:ext cx="9144000" cy="8614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Bambini/ragazzi con Diabete di Tipo 1 </a:t>
            </a:r>
          </a:p>
          <a:p>
            <a:pPr algn="ctr">
              <a:lnSpc>
                <a:spcPct val="100000"/>
              </a:lnSpc>
            </a:pPr>
            <a:r>
              <a:rPr lang="it-IT" sz="320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 </a:t>
            </a:r>
            <a:r>
              <a:rPr lang="it-IT" sz="3200" strike="noStrike" spc="-1" dirty="0">
                <a:solidFill>
                  <a:srgbClr val="0051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Scuola/Nido</a:t>
            </a:r>
            <a:r>
              <a:rPr lang="it-IT" sz="320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lang="it-IT" sz="3200" u="sng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endParaRPr lang="it-IT" sz="32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5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2520" y="602737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TextShape 2"/>
          <p:cNvSpPr txBox="1"/>
          <p:nvPr/>
        </p:nvSpPr>
        <p:spPr>
          <a:xfrm>
            <a:off x="457200" y="1196640"/>
            <a:ext cx="8229240" cy="468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Il bambino/ragazzo con Diabete di tipo 1, può fare tutto quello che fanno gli altri:</a:t>
            </a:r>
            <a:r>
              <a:rPr lang="it-IT" sz="2200" b="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consumare il pranzo  in mensa scolastica, praticare l’attività fisica, l’educazione fisica, partecipare a tutte le attività organizzate dalla Scuola.  </a:t>
            </a:r>
          </a:p>
          <a:p>
            <a:pPr algn="just">
              <a:lnSpc>
                <a:spcPct val="100000"/>
              </a:lnSpc>
            </a:pPr>
            <a:endParaRPr lang="it-IT" sz="22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Ha</a:t>
            </a:r>
            <a:r>
              <a:rPr lang="it-IT" sz="2200" b="0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necessità di qualche attenzione in più.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Tra Scuola e Famiglia è molto importante chiarirsi paure, preoccupazioni, degli uni e degli altri, e collaborare.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  la malattia è ben controllata, ha un impatto minimo  sulla qualità della  vita</a:t>
            </a: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del bambino/ragazzo.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45" name="TextShape 6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5983F2A8-13B5-439D-A24D-198D5D54E4BA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TextShape 1"/>
          <p:cNvSpPr txBox="1"/>
          <p:nvPr/>
        </p:nvSpPr>
        <p:spPr>
          <a:xfrm>
            <a:off x="0" y="335272"/>
            <a:ext cx="9144000" cy="8614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Bambini/ragazzi con Diabete di Tipo 1 </a:t>
            </a:r>
          </a:p>
          <a:p>
            <a:pPr algn="ctr">
              <a:lnSpc>
                <a:spcPct val="100000"/>
              </a:lnSpc>
            </a:pPr>
            <a:r>
              <a:rPr lang="it-IT" sz="320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 </a:t>
            </a:r>
            <a:r>
              <a:rPr lang="it-IT" sz="3200" strike="noStrike" spc="-1" dirty="0">
                <a:solidFill>
                  <a:srgbClr val="0051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Scuola/Nido</a:t>
            </a:r>
            <a:r>
              <a:rPr lang="it-IT" sz="320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lang="it-IT" sz="3200" u="sng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endParaRPr lang="it-IT" sz="32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5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40552" y="598492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TextShape 1"/>
          <p:cNvSpPr txBox="1"/>
          <p:nvPr/>
        </p:nvSpPr>
        <p:spPr>
          <a:xfrm>
            <a:off x="611560" y="1124744"/>
            <a:ext cx="8074880" cy="44697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La certificazione medica e il relativo piano terapeutico individuale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contenuti nel protocollo somministrazione Farmaci a Scuola,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danno le indicazioni per la Scuola/Nido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specifiche per </a:t>
            </a: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ciascun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bambino/ragazzo,   compreso il grado di autonomia nella gestione della sua malattia.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51" name="TextShape 6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59347650-E3DA-4D9B-B30F-E757B27CB931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5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TextShape 1"/>
          <p:cNvSpPr txBox="1"/>
          <p:nvPr/>
        </p:nvSpPr>
        <p:spPr>
          <a:xfrm>
            <a:off x="0" y="335272"/>
            <a:ext cx="9144000" cy="8614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Bambini/ragazzi con Diabete di Tipo 1 </a:t>
            </a:r>
          </a:p>
          <a:p>
            <a:pPr algn="ctr">
              <a:lnSpc>
                <a:spcPct val="100000"/>
              </a:lnSpc>
            </a:pPr>
            <a:r>
              <a:rPr lang="it-IT" sz="320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 </a:t>
            </a:r>
            <a:r>
              <a:rPr lang="it-IT" sz="3200" strike="noStrike" spc="-1" dirty="0">
                <a:solidFill>
                  <a:srgbClr val="0051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Scuola/Nido</a:t>
            </a:r>
            <a:r>
              <a:rPr lang="it-IT" sz="320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r>
              <a:rPr lang="it-IT" sz="3200" u="sng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
</a:t>
            </a:r>
            <a:endParaRPr lang="it-IT" sz="32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5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96536" y="594048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000"/>
    </mc:Choice>
    <mc:Fallback xmlns="">
      <p:transition spd="slow" advClick="0" advTm="19000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TextShape 1"/>
          <p:cNvSpPr txBox="1"/>
          <p:nvPr/>
        </p:nvSpPr>
        <p:spPr>
          <a:xfrm>
            <a:off x="539552" y="1263240"/>
            <a:ext cx="8280920" cy="44697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La collaborazione con la famiglia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è poi molto importante </a:t>
            </a:r>
            <a:r>
              <a:rPr lang="it-IT" sz="220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per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chiarire e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conoscere  le peculiarità del bambino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/ragazzo: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60">
              <a:lnSpc>
                <a:spcPct val="100000"/>
              </a:lnSpc>
              <a:buClr>
                <a:srgbClr val="002060"/>
              </a:buClr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 gli strumenti utilizzati per Il controllo della glicemia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60">
              <a:lnSpc>
                <a:spcPct val="100000"/>
              </a:lnSpc>
              <a:buClr>
                <a:srgbClr val="002060"/>
              </a:buClr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 chi somministra l’insulina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60">
              <a:lnSpc>
                <a:spcPct val="100000"/>
              </a:lnSpc>
              <a:buClr>
                <a:srgbClr val="002060"/>
              </a:buClr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 alimentazione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60">
              <a:lnSpc>
                <a:spcPct val="100000"/>
              </a:lnSpc>
              <a:buClr>
                <a:srgbClr val="002060"/>
              </a:buClr>
            </a:pP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attività fisica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56" name="CustomShape 5"/>
          <p:cNvSpPr/>
          <p:nvPr/>
        </p:nvSpPr>
        <p:spPr>
          <a:xfrm>
            <a:off x="231840" y="260640"/>
            <a:ext cx="8454600" cy="87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Collaborazione tra Scuola e Famiglia
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7" name="TextShape 6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BED594BC-CF64-4973-AF74-75E4B130F5BF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6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2" name="6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96536" y="604342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000"/>
    </mc:Choice>
    <mc:Fallback xmlns="">
      <p:transition spd="slow" advClick="0" advTm="19000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TextShape 1"/>
          <p:cNvSpPr txBox="1"/>
          <p:nvPr/>
        </p:nvSpPr>
        <p:spPr>
          <a:xfrm>
            <a:off x="467544" y="1263240"/>
            <a:ext cx="8367216" cy="44697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60" algn="just">
              <a:lnSpc>
                <a:spcPct val="100000"/>
              </a:lnSpc>
              <a:buClr>
                <a:srgbClr val="002060"/>
              </a:buClr>
            </a:pPr>
            <a:r>
              <a:rPr lang="it-IT" sz="22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possibili ipoglicemie o iperglicemie</a:t>
            </a:r>
          </a:p>
          <a:p>
            <a:pPr marL="343080" indent="-342720" algn="just">
              <a:lnSpc>
                <a:spcPct val="100000"/>
              </a:lnSpc>
              <a:buClr>
                <a:srgbClr val="002060"/>
              </a:buClr>
              <a:buFont typeface="Wingdings" charset="2"/>
              <a:buChar char=""/>
            </a:pPr>
            <a:endParaRPr lang="it-IT" sz="22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60" algn="just">
              <a:lnSpc>
                <a:spcPct val="100000"/>
              </a:lnSpc>
              <a:buClr>
                <a:srgbClr val="002060"/>
              </a:buClr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 informazioni sui sintomi e/o comportamenti  manifestati   in   caso di ipoglicemia o iperglicemia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60" algn="just">
              <a:lnSpc>
                <a:spcPct val="100000"/>
              </a:lnSpc>
              <a:buClr>
                <a:srgbClr val="002060"/>
              </a:buClr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 necessità di avere con sé  alimenti e bevande per contrastare eventuali ipoglicemie, di bere o assumere cibi anche in classe, di chiedere in certi giorni di andare in bagno più spesso.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63" name="TextShape 6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E11FF421-6D95-41ED-9E05-EB3EBA18A2A3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7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CustomShape 5"/>
          <p:cNvSpPr/>
          <p:nvPr/>
        </p:nvSpPr>
        <p:spPr>
          <a:xfrm>
            <a:off x="231840" y="260640"/>
            <a:ext cx="8454600" cy="87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Collaborazione tra Scuola e Famiglia
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" name="6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96536" y="594048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7000"/>
    </mc:Choice>
    <mc:Fallback xmlns="">
      <p:transition spd="slow" advClick="0" advTm="27000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TextShape 1"/>
          <p:cNvSpPr txBox="1"/>
          <p:nvPr/>
        </p:nvSpPr>
        <p:spPr>
          <a:xfrm>
            <a:off x="467640" y="260640"/>
            <a:ext cx="8229240" cy="791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ASST  dell’ambito  territoriale della </a:t>
            </a:r>
            <a:r>
              <a:rPr lang="it-IT" sz="3200" b="0" strike="noStrike" spc="-1" dirty="0">
                <a:solidFill>
                  <a:srgbClr val="0051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Scuola /Nido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5" name="TextShape 2"/>
          <p:cNvSpPr txBox="1"/>
          <p:nvPr/>
        </p:nvSpPr>
        <p:spPr>
          <a:xfrm>
            <a:off x="539640" y="1341224"/>
            <a:ext cx="7848784" cy="4104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Su richiesta del Dirigente Scolastico, l’ ASST  dell’ambito  territoriale  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della Scuola/Nido,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«fornisce supporto in caso di eventuali criticità 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relative alla attuazione del Piano Terapeutico la cui soluzione può prevedere anche il coinvolgimento  di Associazioni, di Enti Locali, Associazioni/Soggetti della comunità locale a vario titolo competenti».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69" name="TextShape 6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44CFF3C4-A08D-4A05-92B7-2CFE22502679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8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2" name="6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96536" y="596219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6000"/>
    </mc:Choice>
    <mc:Fallback xmlns="">
      <p:transition spd="slow" advClick="0" advTm="36000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TextShape 1"/>
          <p:cNvSpPr txBox="1"/>
          <p:nvPr/>
        </p:nvSpPr>
        <p:spPr>
          <a:xfrm>
            <a:off x="539640" y="1485264"/>
            <a:ext cx="8301240" cy="43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La somministrazione dell’insulina a Scuola è effettuata da: 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60" algn="just">
              <a:lnSpc>
                <a:spcPct val="100000"/>
              </a:lnSpc>
              <a:buClr>
                <a:srgbClr val="002060"/>
              </a:buClr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Personale Infermieristico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. Servizio attivato dalle ASST territoriali, richiesto dai genitori con apposita certificazione medica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60" algn="just">
              <a:lnSpc>
                <a:spcPct val="100000"/>
              </a:lnSpc>
              <a:buClr>
                <a:srgbClr val="002060"/>
              </a:buClr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Auto-somministrazione da parte dei bambini/ragazzi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con supervisione del personale scolastico disponibile e volontario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360" algn="just">
              <a:lnSpc>
                <a:spcPct val="100000"/>
              </a:lnSpc>
              <a:buClr>
                <a:srgbClr val="002060"/>
              </a:buClr>
            </a:pP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 </a:t>
            </a:r>
            <a:r>
              <a:rPr lang="it-IT" sz="2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Genitori/tutori</a:t>
            </a:r>
            <a:r>
              <a:rPr lang="it-IT" sz="22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.</a:t>
            </a: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it-IT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74" name="TextShape 5"/>
          <p:cNvSpPr txBox="1"/>
          <p:nvPr/>
        </p:nvSpPr>
        <p:spPr>
          <a:xfrm>
            <a:off x="393120" y="202680"/>
            <a:ext cx="8293320" cy="9334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it-IT" sz="32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it-IT" sz="3200" b="0" strike="noStrike" spc="-1" dirty="0">
                <a:solidFill>
                  <a:srgbClr val="00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Somministrazione di Insulina e controllo glicemia a </a:t>
            </a:r>
            <a:r>
              <a:rPr lang="it-IT" sz="3200" b="0" strike="noStrike" spc="-1" dirty="0">
                <a:solidFill>
                  <a:srgbClr val="0051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Scuola/Nido 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5" name="TextShape 6"/>
          <p:cNvSpPr txBox="1"/>
          <p:nvPr/>
        </p:nvSpPr>
        <p:spPr>
          <a:xfrm>
            <a:off x="6553080" y="6245280"/>
            <a:ext cx="2133360" cy="4759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>
              <a:lnSpc>
                <a:spcPct val="100000"/>
              </a:lnSpc>
            </a:pPr>
            <a:fld id="{B2E89D14-3FB8-4049-BB99-A22C87EB4F74}" type="slidenum">
              <a:rPr lang="it-IT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9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2" name="6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24528" y="6029817"/>
            <a:ext cx="609600" cy="8088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9000"/>
    </mc:Choice>
    <mc:Fallback xmlns="">
      <p:transition spd="slow" advClick="0" advTm="39000"/>
    </mc:Fallback>
  </mc:AlternateContent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abel xmlns="1026da15-ac39-45c4-8eee-3e3e9b63bf0b">. . .</Label>
    <SharedWithUsers xmlns="d44c9bf0-6c0b-41c8-a6f1-545f131b69ca">
      <UserInfo>
        <DisplayName>Credali Maurizio</DisplayName>
        <AccountId>962</AccountId>
        <AccountType/>
      </UserInfo>
      <UserInfo>
        <DisplayName>Iannaccone Nicola</DisplayName>
        <AccountId>595</AccountId>
        <AccountType/>
      </UserInfo>
      <UserInfo>
        <DisplayName>Irato Laura Concetta</DisplayName>
        <AccountId>3603</AccountId>
        <AccountType/>
      </UserInfo>
      <UserInfo>
        <DisplayName>Ufficio Comunicazione</DisplayName>
        <AccountId>748</AccountId>
        <AccountType/>
      </UserInfo>
      <UserInfo>
        <DisplayName>Manfredi Franca</DisplayName>
        <AccountId>704</AccountId>
        <AccountType/>
      </UserInfo>
      <UserInfo>
        <DisplayName>Barra Chiara</DisplayName>
        <AccountId>5541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9092B117719934282FE58E1E18B8167" ma:contentTypeVersion="16" ma:contentTypeDescription="Creare un nuovo documento." ma:contentTypeScope="" ma:versionID="53def54044db2de2b24a414ab9b6eb6f">
  <xsd:schema xmlns:xsd="http://www.w3.org/2001/XMLSchema" xmlns:xs="http://www.w3.org/2001/XMLSchema" xmlns:p="http://schemas.microsoft.com/office/2006/metadata/properties" xmlns:ns2="1026da15-ac39-45c4-8eee-3e3e9b63bf0b" xmlns:ns3="d44c9bf0-6c0b-41c8-a6f1-545f131b69ca" xmlns:ns4="348b340d-faab-450b-a764-69ffda645f75" xmlns:ns5="bbc9dfcd-9c7d-4ef7-a700-f3a9a605439d" targetNamespace="http://schemas.microsoft.com/office/2006/metadata/properties" ma:root="true" ma:fieldsID="2faba26695943e2e83f3372641b8f58a" ns2:_="" ns3:_="" ns4:_="" ns5:_="">
    <xsd:import namespace="1026da15-ac39-45c4-8eee-3e3e9b63bf0b"/>
    <xsd:import namespace="d44c9bf0-6c0b-41c8-a6f1-545f131b69ca"/>
    <xsd:import namespace="348b340d-faab-450b-a764-69ffda645f75"/>
    <xsd:import namespace="bbc9dfcd-9c7d-4ef7-a700-f3a9a605439d"/>
    <xsd:element name="properties">
      <xsd:complexType>
        <xsd:sequence>
          <xsd:element name="documentManagement">
            <xsd:complexType>
              <xsd:all>
                <xsd:element ref="ns2:Label" minOccurs="0"/>
                <xsd:element ref="ns3:SharedWithUsers" minOccurs="0"/>
                <xsd:element ref="ns3:SharedWithDetails" minOccurs="0"/>
                <xsd:element ref="ns4:MediaServiceMetadata" minOccurs="0"/>
                <xsd:element ref="ns4:MediaServiceFastMetadata" minOccurs="0"/>
                <xsd:element ref="ns5:MediaServiceDateTaken" minOccurs="0"/>
                <xsd:element ref="ns5:MediaServiceAutoTags" minOccurs="0"/>
                <xsd:element ref="ns5:MediaServiceOCR" minOccurs="0"/>
                <xsd:element ref="ns5:MediaServiceLocation" minOccurs="0"/>
                <xsd:element ref="ns5:MediaServiceGenerationTime" minOccurs="0"/>
                <xsd:element ref="ns5:MediaServiceEventHashCode" minOccurs="0"/>
                <xsd:element ref="ns5:MediaServiceAutoKeyPoints" minOccurs="0"/>
                <xsd:element ref="ns5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26da15-ac39-45c4-8eee-3e3e9b63bf0b" elementFormDefault="qualified">
    <xsd:import namespace="http://schemas.microsoft.com/office/2006/documentManagement/types"/>
    <xsd:import namespace="http://schemas.microsoft.com/office/infopath/2007/PartnerControls"/>
    <xsd:element name="Label" ma:index="1" nillable="true" ma:displayName="Label" ma:default=". . ." ma:description="Inserire una &quot;Label&quot; descrittiva del file" ma:format="Dropdown" ma:internalName="Label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4c9bf0-6c0b-41c8-a6f1-545f131b69ca" elementFormDefault="qualified">
    <xsd:import namespace="http://schemas.microsoft.com/office/2006/documentManagement/types"/>
    <xsd:import namespace="http://schemas.microsoft.com/office/infopath/2007/PartnerControls"/>
    <xsd:element name="SharedWithUsers" ma:index="7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8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8b340d-faab-450b-a764-69ffda645f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c9dfcd-9c7d-4ef7-a700-f3a9a605439d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Tipo di contenuto"/>
        <xsd:element ref="dc:title" minOccurs="0" maxOccurs="1" ma:displayName="Note Nascost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D8F1E19-DAFD-485A-A2F1-250806C9C2F5}">
  <ds:schemaRefs>
    <ds:schemaRef ds:uri="bbc9dfcd-9c7d-4ef7-a700-f3a9a605439d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purl.org/dc/elements/1.1/"/>
    <ds:schemaRef ds:uri="348b340d-faab-450b-a764-69ffda645f75"/>
    <ds:schemaRef ds:uri="1026da15-ac39-45c4-8eee-3e3e9b63bf0b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d44c9bf0-6c0b-41c8-a6f1-545f131b69ca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0894BAB2-9218-4333-A180-3DDD69B6E3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26da15-ac39-45c4-8eee-3e3e9b63bf0b"/>
    <ds:schemaRef ds:uri="d44c9bf0-6c0b-41c8-a6f1-545f131b69ca"/>
    <ds:schemaRef ds:uri="348b340d-faab-450b-a764-69ffda645f75"/>
    <ds:schemaRef ds:uri="bbc9dfcd-9c7d-4ef7-a700-f3a9a605439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4A478E6-D830-4448-8C45-EAABD51E375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9330</TotalTime>
  <Words>2280</Words>
  <Application>Microsoft Office PowerPoint</Application>
  <PresentationFormat>Presentazione su schermo (4:3)</PresentationFormat>
  <Paragraphs>343</Paragraphs>
  <Slides>28</Slides>
  <Notes>28</Notes>
  <HiddenSlides>0</HiddenSlides>
  <MMClips>28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34" baseType="lpstr">
      <vt:lpstr>Arial</vt:lpstr>
      <vt:lpstr>Calibri</vt:lpstr>
      <vt:lpstr>Tahoma</vt:lpstr>
      <vt:lpstr>Times New Roman</vt:lpstr>
      <vt:lpstr>Wingdings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A.S.L. Città di Milano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modello slide</dc:title>
  <dc:creator>aricco</dc:creator>
  <cp:lastModifiedBy>Bargigia Marco</cp:lastModifiedBy>
  <cp:revision>970</cp:revision>
  <cp:lastPrinted>2021-05-27T07:35:11Z</cp:lastPrinted>
  <dcterms:created xsi:type="dcterms:W3CDTF">2009-11-25T15:35:21Z</dcterms:created>
  <dcterms:modified xsi:type="dcterms:W3CDTF">2021-07-19T09:33:20Z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0x010100B9092B117719934282FE58E1E18B8167</vt:lpwstr>
  </property>
</Properties>
</file>